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71" r:id="rId2"/>
    <p:sldId id="276" r:id="rId3"/>
    <p:sldId id="260" r:id="rId4"/>
    <p:sldId id="275" r:id="rId5"/>
  </p:sldIdLst>
  <p:sldSz cx="12192000" cy="6858000"/>
  <p:notesSz cx="9601200" cy="7315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7F4023C-E8D3-F215-01BC-66A5175715B5}" name="Edwards, Laura" initials="LE" userId="S::Laura.Edwards@treasury.gov::cebafd94-1a01-4b6e-b1af-aaf31abc4266" providerId="AD"/>
  <p188:author id="{8D32528F-CEA6-52AA-D745-87DE37EABE92}" name="Yasmeen Wanees" initials="YW" userId="S::Yasmeen.Wanees@treasury.gov::0fd1065b-246a-4fc3-a8d3-d8eed0b9eca0" providerId="AD"/>
  <p188:author id="{217D8AC3-1FDA-A844-8B04-1395A3555AE7}" name="Sharma, Meena" initials="MS" userId="S::Meena.Sharma@treasury.gov::8902276d-777c-48bb-8709-43d1a00add0a" providerId="AD"/>
  <p188:author id="{9BF8A8D8-0F61-CFB4-B53B-B60C0FFF4B8C}" name="Behles, Caitlin" initials="CB" userId="S::Caitlin.Behles@treasury.gov::30377a98-0cdb-4aa0-878f-4238f804ba88" providerId="AD"/>
  <p188:author id="{E60EE8F1-CF35-F232-429C-7D0811070B48}" name="Kim, Audrey" initials="AK" userId="S::Audrey.Kim2@treasury.gov::69863fcc-1336-4219-a61a-776cbf217dd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1AD1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622" autoAdjust="0"/>
    <p:restoredTop sz="47455" autoAdjust="0"/>
  </p:normalViewPr>
  <p:slideViewPr>
    <p:cSldViewPr snapToGrid="0">
      <p:cViewPr varScale="1">
        <p:scale>
          <a:sx n="110" d="100"/>
          <a:sy n="110" d="100"/>
        </p:scale>
        <p:origin x="1056" y="78"/>
      </p:cViewPr>
      <p:guideLst/>
    </p:cSldViewPr>
  </p:slideViewPr>
  <p:notesTextViewPr>
    <p:cViewPr>
      <p:scale>
        <a:sx n="1" d="1"/>
        <a:sy n="1" d="1"/>
      </p:scale>
      <p:origin x="0" y="0"/>
    </p:cViewPr>
  </p:notesTextViewPr>
  <p:notesViewPr>
    <p:cSldViewPr snapToGrid="0">
      <p:cViewPr varScale="1">
        <p:scale>
          <a:sx n="106" d="100"/>
          <a:sy n="106" d="100"/>
        </p:scale>
        <p:origin x="236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8/10/relationships/authors" Target="authors.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160520" cy="36703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5438458" y="1"/>
            <a:ext cx="4160520" cy="367030"/>
          </a:xfrm>
          <a:prstGeom prst="rect">
            <a:avLst/>
          </a:prstGeom>
        </p:spPr>
        <p:txBody>
          <a:bodyPr vert="horz" lIns="96661" tIns="48331" rIns="96661" bIns="48331" rtlCol="0"/>
          <a:lstStyle>
            <a:lvl1pPr algn="r">
              <a:defRPr sz="1300"/>
            </a:lvl1pPr>
          </a:lstStyle>
          <a:p>
            <a:fld id="{68E3A6AF-E775-47F2-B3F8-2C18E4D63DE8}" type="datetimeFigureOut">
              <a:rPr lang="en-US" smtClean="0"/>
              <a:t>2/23/2026</a:t>
            </a:fld>
            <a:endParaRPr lang="en-US"/>
          </a:p>
        </p:txBody>
      </p:sp>
      <p:sp>
        <p:nvSpPr>
          <p:cNvPr id="4" name="Slide Image Placeholder 3"/>
          <p:cNvSpPr>
            <a:spLocks noGrp="1" noRot="1" noChangeAspect="1"/>
          </p:cNvSpPr>
          <p:nvPr>
            <p:ph type="sldImg" idx="2"/>
          </p:nvPr>
        </p:nvSpPr>
        <p:spPr>
          <a:xfrm>
            <a:off x="2606675" y="914400"/>
            <a:ext cx="4387850" cy="2468563"/>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960120" y="3520440"/>
            <a:ext cx="7680960" cy="2880361"/>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948172"/>
            <a:ext cx="4160520" cy="367029"/>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5438458" y="6948172"/>
            <a:ext cx="4160520" cy="367029"/>
          </a:xfrm>
          <a:prstGeom prst="rect">
            <a:avLst/>
          </a:prstGeom>
        </p:spPr>
        <p:txBody>
          <a:bodyPr vert="horz" lIns="96661" tIns="48331" rIns="96661" bIns="48331" rtlCol="0" anchor="b"/>
          <a:lstStyle>
            <a:lvl1pPr algn="r">
              <a:defRPr sz="1300"/>
            </a:lvl1pPr>
          </a:lstStyle>
          <a:p>
            <a:fld id="{8FA9EA9D-F97E-4E65-AB6D-26587E5320B2}" type="slidenum">
              <a:rPr lang="en-US" smtClean="0"/>
              <a:t>‹#›</a:t>
            </a:fld>
            <a:endParaRPr lang="en-US"/>
          </a:p>
        </p:txBody>
      </p:sp>
    </p:spTree>
    <p:extLst>
      <p:ext uri="{BB962C8B-B14F-4D97-AF65-F5344CB8AC3E}">
        <p14:creationId xmlns:p14="http://schemas.microsoft.com/office/powerpoint/2010/main" val="3665111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1040DB-F441-7F2D-0DDF-2C367E240C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359F17-073E-3162-9188-9C58CBF6B1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CABB27-0378-B734-B43D-6A7232F01A3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FB92F1-05AB-4682-421D-B3B7B593DE14}"/>
              </a:ext>
            </a:extLst>
          </p:cNvPr>
          <p:cNvSpPr>
            <a:spLocks noGrp="1"/>
          </p:cNvSpPr>
          <p:nvPr>
            <p:ph type="sldNum" sz="quarter" idx="5"/>
          </p:nvPr>
        </p:nvSpPr>
        <p:spPr/>
        <p:txBody>
          <a:bodyPr/>
          <a:lstStyle/>
          <a:p>
            <a:fld id="{8FA9EA9D-F97E-4E65-AB6D-26587E5320B2}" type="slidenum">
              <a:rPr lang="en-US" smtClean="0"/>
              <a:t>2</a:t>
            </a:fld>
            <a:endParaRPr lang="en-US"/>
          </a:p>
        </p:txBody>
      </p:sp>
    </p:spTree>
    <p:extLst>
      <p:ext uri="{BB962C8B-B14F-4D97-AF65-F5344CB8AC3E}">
        <p14:creationId xmlns:p14="http://schemas.microsoft.com/office/powerpoint/2010/main" val="41762393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FA9EA9D-F97E-4E65-AB6D-26587E5320B2}" type="slidenum">
              <a:rPr lang="en-US" smtClean="0"/>
              <a:t>3</a:t>
            </a:fld>
            <a:endParaRPr lang="en-US"/>
          </a:p>
        </p:txBody>
      </p:sp>
    </p:spTree>
    <p:extLst>
      <p:ext uri="{BB962C8B-B14F-4D97-AF65-F5344CB8AC3E}">
        <p14:creationId xmlns:p14="http://schemas.microsoft.com/office/powerpoint/2010/main" val="117764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4EC12D-FEF4-DBB6-DBD4-06CFEF9621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42A2C5-9A57-89D3-990E-B13423A716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0F90D7-84AA-D3FC-619A-B546F241E80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0F43931-3E4A-BFB9-A4A9-B0483279286B}"/>
              </a:ext>
            </a:extLst>
          </p:cNvPr>
          <p:cNvSpPr>
            <a:spLocks noGrp="1"/>
          </p:cNvSpPr>
          <p:nvPr>
            <p:ph type="sldNum" sz="quarter" idx="5"/>
          </p:nvPr>
        </p:nvSpPr>
        <p:spPr/>
        <p:txBody>
          <a:bodyPr/>
          <a:lstStyle/>
          <a:p>
            <a:fld id="{8FA9EA9D-F97E-4E65-AB6D-26587E5320B2}" type="slidenum">
              <a:rPr lang="en-US" smtClean="0"/>
              <a:t>4</a:t>
            </a:fld>
            <a:endParaRPr lang="en-US"/>
          </a:p>
        </p:txBody>
      </p:sp>
    </p:spTree>
    <p:extLst>
      <p:ext uri="{BB962C8B-B14F-4D97-AF65-F5344CB8AC3E}">
        <p14:creationId xmlns:p14="http://schemas.microsoft.com/office/powerpoint/2010/main" val="36386134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192655-8D74-EE0B-100F-FF8258486F9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537ADB3-5B17-750C-80C6-C11BF6B8F94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E9B0C55-5850-C610-A0C9-F58DB11757C2}"/>
              </a:ext>
            </a:extLst>
          </p:cNvPr>
          <p:cNvSpPr>
            <a:spLocks noGrp="1"/>
          </p:cNvSpPr>
          <p:nvPr>
            <p:ph type="dt" sz="half" idx="10"/>
          </p:nvPr>
        </p:nvSpPr>
        <p:spPr/>
        <p:txBody>
          <a:bodyPr/>
          <a:lstStyle/>
          <a:p>
            <a:fld id="{FA02AB16-6BE6-4C9E-9B65-B53648EA3CB5}" type="datetime1">
              <a:rPr lang="en-US" smtClean="0"/>
              <a:t>2/23/2026</a:t>
            </a:fld>
            <a:endParaRPr lang="en-US"/>
          </a:p>
        </p:txBody>
      </p:sp>
      <p:sp>
        <p:nvSpPr>
          <p:cNvPr id="5" name="Footer Placeholder 4">
            <a:extLst>
              <a:ext uri="{FF2B5EF4-FFF2-40B4-BE49-F238E27FC236}">
                <a16:creationId xmlns:a16="http://schemas.microsoft.com/office/drawing/2014/main" id="{BBBC8F06-9A5E-524E-2BAA-F77613A5BF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05314C-A7AE-E75F-6621-C01689E07E98}"/>
              </a:ext>
            </a:extLst>
          </p:cNvPr>
          <p:cNvSpPr>
            <a:spLocks noGrp="1"/>
          </p:cNvSpPr>
          <p:nvPr>
            <p:ph type="sldNum" sz="quarter" idx="12"/>
          </p:nvPr>
        </p:nvSpPr>
        <p:spPr/>
        <p:txBody>
          <a:bodyPr/>
          <a:lstStyle/>
          <a:p>
            <a:fld id="{DC9F7A5D-457A-4B76-9038-08D1E119C39D}" type="slidenum">
              <a:rPr lang="en-US" smtClean="0"/>
              <a:t>‹#›</a:t>
            </a:fld>
            <a:endParaRPr lang="en-US"/>
          </a:p>
        </p:txBody>
      </p:sp>
    </p:spTree>
    <p:extLst>
      <p:ext uri="{BB962C8B-B14F-4D97-AF65-F5344CB8AC3E}">
        <p14:creationId xmlns:p14="http://schemas.microsoft.com/office/powerpoint/2010/main" val="1086579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934B6-0FB8-B0ED-623F-36C924634CD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AF59B2A-4604-3C55-DBAF-8D371D1281B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94C9C2-C662-4CE5-D00A-E13FA6B51C9E}"/>
              </a:ext>
            </a:extLst>
          </p:cNvPr>
          <p:cNvSpPr>
            <a:spLocks noGrp="1"/>
          </p:cNvSpPr>
          <p:nvPr>
            <p:ph type="dt" sz="half" idx="10"/>
          </p:nvPr>
        </p:nvSpPr>
        <p:spPr/>
        <p:txBody>
          <a:bodyPr/>
          <a:lstStyle/>
          <a:p>
            <a:fld id="{66BA2A94-3695-4DF2-8738-69AA7CBF9E98}" type="datetime1">
              <a:rPr lang="en-US" smtClean="0"/>
              <a:t>2/23/2026</a:t>
            </a:fld>
            <a:endParaRPr lang="en-US"/>
          </a:p>
        </p:txBody>
      </p:sp>
      <p:sp>
        <p:nvSpPr>
          <p:cNvPr id="5" name="Footer Placeholder 4">
            <a:extLst>
              <a:ext uri="{FF2B5EF4-FFF2-40B4-BE49-F238E27FC236}">
                <a16:creationId xmlns:a16="http://schemas.microsoft.com/office/drawing/2014/main" id="{E81958D1-5451-A07E-6837-DF9673B533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DEE6D6-840F-8527-FCFB-74AD53EF1B7B}"/>
              </a:ext>
            </a:extLst>
          </p:cNvPr>
          <p:cNvSpPr>
            <a:spLocks noGrp="1"/>
          </p:cNvSpPr>
          <p:nvPr>
            <p:ph type="sldNum" sz="quarter" idx="12"/>
          </p:nvPr>
        </p:nvSpPr>
        <p:spPr/>
        <p:txBody>
          <a:bodyPr/>
          <a:lstStyle/>
          <a:p>
            <a:fld id="{DC9F7A5D-457A-4B76-9038-08D1E119C39D}" type="slidenum">
              <a:rPr lang="en-US" smtClean="0"/>
              <a:t>‹#›</a:t>
            </a:fld>
            <a:endParaRPr lang="en-US"/>
          </a:p>
        </p:txBody>
      </p:sp>
    </p:spTree>
    <p:extLst>
      <p:ext uri="{BB962C8B-B14F-4D97-AF65-F5344CB8AC3E}">
        <p14:creationId xmlns:p14="http://schemas.microsoft.com/office/powerpoint/2010/main" val="31445446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8B3EE6F-211C-67F0-720D-F841303B167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A641A02-F9C6-CBAC-C2C2-BFD7479DFA6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DC7FD6-E1D6-050F-569C-D6659F786372}"/>
              </a:ext>
            </a:extLst>
          </p:cNvPr>
          <p:cNvSpPr>
            <a:spLocks noGrp="1"/>
          </p:cNvSpPr>
          <p:nvPr>
            <p:ph type="dt" sz="half" idx="10"/>
          </p:nvPr>
        </p:nvSpPr>
        <p:spPr/>
        <p:txBody>
          <a:bodyPr/>
          <a:lstStyle/>
          <a:p>
            <a:fld id="{7CC4A1AB-B752-45D5-8C35-6C90B47FD16F}" type="datetime1">
              <a:rPr lang="en-US" smtClean="0"/>
              <a:t>2/23/2026</a:t>
            </a:fld>
            <a:endParaRPr lang="en-US"/>
          </a:p>
        </p:txBody>
      </p:sp>
      <p:sp>
        <p:nvSpPr>
          <p:cNvPr id="5" name="Footer Placeholder 4">
            <a:extLst>
              <a:ext uri="{FF2B5EF4-FFF2-40B4-BE49-F238E27FC236}">
                <a16:creationId xmlns:a16="http://schemas.microsoft.com/office/drawing/2014/main" id="{68FF526E-68F6-CC0A-9F48-D99BE16070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48FDD4-0DD3-9451-A2E1-B17D33039379}"/>
              </a:ext>
            </a:extLst>
          </p:cNvPr>
          <p:cNvSpPr>
            <a:spLocks noGrp="1"/>
          </p:cNvSpPr>
          <p:nvPr>
            <p:ph type="sldNum" sz="quarter" idx="12"/>
          </p:nvPr>
        </p:nvSpPr>
        <p:spPr/>
        <p:txBody>
          <a:bodyPr/>
          <a:lstStyle/>
          <a:p>
            <a:fld id="{DC9F7A5D-457A-4B76-9038-08D1E119C39D}" type="slidenum">
              <a:rPr lang="en-US" smtClean="0"/>
              <a:t>‹#›</a:t>
            </a:fld>
            <a:endParaRPr lang="en-US"/>
          </a:p>
        </p:txBody>
      </p:sp>
    </p:spTree>
    <p:extLst>
      <p:ext uri="{BB962C8B-B14F-4D97-AF65-F5344CB8AC3E}">
        <p14:creationId xmlns:p14="http://schemas.microsoft.com/office/powerpoint/2010/main" val="932433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7617A-FD94-8BE5-1951-9BD893259E5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B34DFEF-D58C-6538-128F-BF70789FBBD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9AC559-0574-C252-EE33-45132A413E69}"/>
              </a:ext>
            </a:extLst>
          </p:cNvPr>
          <p:cNvSpPr>
            <a:spLocks noGrp="1"/>
          </p:cNvSpPr>
          <p:nvPr>
            <p:ph type="dt" sz="half" idx="10"/>
          </p:nvPr>
        </p:nvSpPr>
        <p:spPr/>
        <p:txBody>
          <a:bodyPr/>
          <a:lstStyle/>
          <a:p>
            <a:fld id="{9ADA7BDC-8915-4A63-A424-CF545F9583D3}" type="datetime1">
              <a:rPr lang="en-US" smtClean="0"/>
              <a:t>2/23/2026</a:t>
            </a:fld>
            <a:endParaRPr lang="en-US"/>
          </a:p>
        </p:txBody>
      </p:sp>
      <p:sp>
        <p:nvSpPr>
          <p:cNvPr id="5" name="Footer Placeholder 4">
            <a:extLst>
              <a:ext uri="{FF2B5EF4-FFF2-40B4-BE49-F238E27FC236}">
                <a16:creationId xmlns:a16="http://schemas.microsoft.com/office/drawing/2014/main" id="{7009B529-72B0-FAFF-067D-6F264BB03B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FF0747-B5EB-9244-AC70-2C06FFCE97D1}"/>
              </a:ext>
            </a:extLst>
          </p:cNvPr>
          <p:cNvSpPr>
            <a:spLocks noGrp="1"/>
          </p:cNvSpPr>
          <p:nvPr>
            <p:ph type="sldNum" sz="quarter" idx="12"/>
          </p:nvPr>
        </p:nvSpPr>
        <p:spPr/>
        <p:txBody>
          <a:bodyPr/>
          <a:lstStyle/>
          <a:p>
            <a:fld id="{DC9F7A5D-457A-4B76-9038-08D1E119C39D}" type="slidenum">
              <a:rPr lang="en-US" smtClean="0"/>
              <a:t>‹#›</a:t>
            </a:fld>
            <a:endParaRPr lang="en-US"/>
          </a:p>
        </p:txBody>
      </p:sp>
    </p:spTree>
    <p:extLst>
      <p:ext uri="{BB962C8B-B14F-4D97-AF65-F5344CB8AC3E}">
        <p14:creationId xmlns:p14="http://schemas.microsoft.com/office/powerpoint/2010/main" val="3919704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A4304A-928C-FE53-F3A7-5EEDD715594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19E3B0A-C207-E054-C5B1-A1A9580818D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51638D8-D852-903D-705D-13A8F5C89BB9}"/>
              </a:ext>
            </a:extLst>
          </p:cNvPr>
          <p:cNvSpPr>
            <a:spLocks noGrp="1"/>
          </p:cNvSpPr>
          <p:nvPr>
            <p:ph type="dt" sz="half" idx="10"/>
          </p:nvPr>
        </p:nvSpPr>
        <p:spPr/>
        <p:txBody>
          <a:bodyPr/>
          <a:lstStyle/>
          <a:p>
            <a:fld id="{F3C2C36D-8FD0-4A4B-BE99-142228884F79}" type="datetime1">
              <a:rPr lang="en-US" smtClean="0"/>
              <a:t>2/23/2026</a:t>
            </a:fld>
            <a:endParaRPr lang="en-US"/>
          </a:p>
        </p:txBody>
      </p:sp>
      <p:sp>
        <p:nvSpPr>
          <p:cNvPr id="5" name="Footer Placeholder 4">
            <a:extLst>
              <a:ext uri="{FF2B5EF4-FFF2-40B4-BE49-F238E27FC236}">
                <a16:creationId xmlns:a16="http://schemas.microsoft.com/office/drawing/2014/main" id="{C7E8E2B5-FDE7-2A21-A4A5-1B850E190B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56BBE2-6D13-B50E-C3FE-FDCDEB08E4CF}"/>
              </a:ext>
            </a:extLst>
          </p:cNvPr>
          <p:cNvSpPr>
            <a:spLocks noGrp="1"/>
          </p:cNvSpPr>
          <p:nvPr>
            <p:ph type="sldNum" sz="quarter" idx="12"/>
          </p:nvPr>
        </p:nvSpPr>
        <p:spPr/>
        <p:txBody>
          <a:bodyPr/>
          <a:lstStyle/>
          <a:p>
            <a:fld id="{DC9F7A5D-457A-4B76-9038-08D1E119C39D}" type="slidenum">
              <a:rPr lang="en-US" smtClean="0"/>
              <a:t>‹#›</a:t>
            </a:fld>
            <a:endParaRPr lang="en-US"/>
          </a:p>
        </p:txBody>
      </p:sp>
    </p:spTree>
    <p:extLst>
      <p:ext uri="{BB962C8B-B14F-4D97-AF65-F5344CB8AC3E}">
        <p14:creationId xmlns:p14="http://schemas.microsoft.com/office/powerpoint/2010/main" val="2606500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D8177-2B39-6466-2BD5-D8F2F0BE58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195A598-D4B1-6C85-E0B2-F3E7B3D7541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F9F00CD-4B8A-24A4-D7B1-18342BD82D8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2F6754F-F70C-C113-84AD-5985A98522C3}"/>
              </a:ext>
            </a:extLst>
          </p:cNvPr>
          <p:cNvSpPr>
            <a:spLocks noGrp="1"/>
          </p:cNvSpPr>
          <p:nvPr>
            <p:ph type="dt" sz="half" idx="10"/>
          </p:nvPr>
        </p:nvSpPr>
        <p:spPr/>
        <p:txBody>
          <a:bodyPr/>
          <a:lstStyle/>
          <a:p>
            <a:fld id="{B7BF79A3-0B23-403B-A584-15CD98CCCA36}" type="datetime1">
              <a:rPr lang="en-US" smtClean="0"/>
              <a:t>2/23/2026</a:t>
            </a:fld>
            <a:endParaRPr lang="en-US"/>
          </a:p>
        </p:txBody>
      </p:sp>
      <p:sp>
        <p:nvSpPr>
          <p:cNvPr id="6" name="Footer Placeholder 5">
            <a:extLst>
              <a:ext uri="{FF2B5EF4-FFF2-40B4-BE49-F238E27FC236}">
                <a16:creationId xmlns:a16="http://schemas.microsoft.com/office/drawing/2014/main" id="{9AC31210-EBD9-37A8-D7FE-11CFEFFB6E2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D17F4A-C908-CD5B-E71A-CFFCA66AB69B}"/>
              </a:ext>
            </a:extLst>
          </p:cNvPr>
          <p:cNvSpPr>
            <a:spLocks noGrp="1"/>
          </p:cNvSpPr>
          <p:nvPr>
            <p:ph type="sldNum" sz="quarter" idx="12"/>
          </p:nvPr>
        </p:nvSpPr>
        <p:spPr/>
        <p:txBody>
          <a:bodyPr/>
          <a:lstStyle/>
          <a:p>
            <a:fld id="{DC9F7A5D-457A-4B76-9038-08D1E119C39D}" type="slidenum">
              <a:rPr lang="en-US" smtClean="0"/>
              <a:t>‹#›</a:t>
            </a:fld>
            <a:endParaRPr lang="en-US"/>
          </a:p>
        </p:txBody>
      </p:sp>
    </p:spTree>
    <p:extLst>
      <p:ext uri="{BB962C8B-B14F-4D97-AF65-F5344CB8AC3E}">
        <p14:creationId xmlns:p14="http://schemas.microsoft.com/office/powerpoint/2010/main" val="3831314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A51AC-9282-288E-C9DD-9ED312E9F75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2287FAF-59E8-A7F6-B0BC-7626CCBEC07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4563020-07E4-A7BD-D534-C135C4424F7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F7CE1B0-C739-654A-185D-B246DECFB9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0782E3C-EFFB-C90A-B7A8-2881A9EA957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8AB1D9F-7F49-DC09-7469-109FE24FBBB3}"/>
              </a:ext>
            </a:extLst>
          </p:cNvPr>
          <p:cNvSpPr>
            <a:spLocks noGrp="1"/>
          </p:cNvSpPr>
          <p:nvPr>
            <p:ph type="dt" sz="half" idx="10"/>
          </p:nvPr>
        </p:nvSpPr>
        <p:spPr/>
        <p:txBody>
          <a:bodyPr/>
          <a:lstStyle/>
          <a:p>
            <a:fld id="{FA8111D7-D24E-49E2-9BDA-AC6C12770423}" type="datetime1">
              <a:rPr lang="en-US" smtClean="0"/>
              <a:t>2/23/2026</a:t>
            </a:fld>
            <a:endParaRPr lang="en-US"/>
          </a:p>
        </p:txBody>
      </p:sp>
      <p:sp>
        <p:nvSpPr>
          <p:cNvPr id="8" name="Footer Placeholder 7">
            <a:extLst>
              <a:ext uri="{FF2B5EF4-FFF2-40B4-BE49-F238E27FC236}">
                <a16:creationId xmlns:a16="http://schemas.microsoft.com/office/drawing/2014/main" id="{69B10BDA-E333-AC3B-B76C-8F09A691B10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B672AC0-C618-6553-EFFB-249C6AB4E01B}"/>
              </a:ext>
            </a:extLst>
          </p:cNvPr>
          <p:cNvSpPr>
            <a:spLocks noGrp="1"/>
          </p:cNvSpPr>
          <p:nvPr>
            <p:ph type="sldNum" sz="quarter" idx="12"/>
          </p:nvPr>
        </p:nvSpPr>
        <p:spPr/>
        <p:txBody>
          <a:bodyPr/>
          <a:lstStyle/>
          <a:p>
            <a:fld id="{DC9F7A5D-457A-4B76-9038-08D1E119C39D}" type="slidenum">
              <a:rPr lang="en-US" smtClean="0"/>
              <a:t>‹#›</a:t>
            </a:fld>
            <a:endParaRPr lang="en-US"/>
          </a:p>
        </p:txBody>
      </p:sp>
    </p:spTree>
    <p:extLst>
      <p:ext uri="{BB962C8B-B14F-4D97-AF65-F5344CB8AC3E}">
        <p14:creationId xmlns:p14="http://schemas.microsoft.com/office/powerpoint/2010/main" val="2744503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F05CD1-FB66-7B03-7594-8CD6DDD7F62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1C29131-EDC5-30A6-B848-48F95458D56C}"/>
              </a:ext>
            </a:extLst>
          </p:cNvPr>
          <p:cNvSpPr>
            <a:spLocks noGrp="1"/>
          </p:cNvSpPr>
          <p:nvPr>
            <p:ph type="dt" sz="half" idx="10"/>
          </p:nvPr>
        </p:nvSpPr>
        <p:spPr/>
        <p:txBody>
          <a:bodyPr/>
          <a:lstStyle/>
          <a:p>
            <a:fld id="{E2EAB9A0-01A9-4361-8DFD-01A694FE2359}" type="datetime1">
              <a:rPr lang="en-US" smtClean="0"/>
              <a:t>2/23/2026</a:t>
            </a:fld>
            <a:endParaRPr lang="en-US"/>
          </a:p>
        </p:txBody>
      </p:sp>
      <p:sp>
        <p:nvSpPr>
          <p:cNvPr id="4" name="Footer Placeholder 3">
            <a:extLst>
              <a:ext uri="{FF2B5EF4-FFF2-40B4-BE49-F238E27FC236}">
                <a16:creationId xmlns:a16="http://schemas.microsoft.com/office/drawing/2014/main" id="{04181761-4BA2-7B60-8893-8B942FA192D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3F25A6E-A826-8D89-C458-E16DF0004E05}"/>
              </a:ext>
            </a:extLst>
          </p:cNvPr>
          <p:cNvSpPr>
            <a:spLocks noGrp="1"/>
          </p:cNvSpPr>
          <p:nvPr>
            <p:ph type="sldNum" sz="quarter" idx="12"/>
          </p:nvPr>
        </p:nvSpPr>
        <p:spPr/>
        <p:txBody>
          <a:bodyPr/>
          <a:lstStyle/>
          <a:p>
            <a:fld id="{DC9F7A5D-457A-4B76-9038-08D1E119C39D}" type="slidenum">
              <a:rPr lang="en-US" smtClean="0"/>
              <a:t>‹#›</a:t>
            </a:fld>
            <a:endParaRPr lang="en-US"/>
          </a:p>
        </p:txBody>
      </p:sp>
    </p:spTree>
    <p:extLst>
      <p:ext uri="{BB962C8B-B14F-4D97-AF65-F5344CB8AC3E}">
        <p14:creationId xmlns:p14="http://schemas.microsoft.com/office/powerpoint/2010/main" val="37981558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935EB6-D9D5-D4E2-9B3C-8D8CA267025D}"/>
              </a:ext>
            </a:extLst>
          </p:cNvPr>
          <p:cNvSpPr>
            <a:spLocks noGrp="1"/>
          </p:cNvSpPr>
          <p:nvPr>
            <p:ph type="dt" sz="half" idx="10"/>
          </p:nvPr>
        </p:nvSpPr>
        <p:spPr/>
        <p:txBody>
          <a:bodyPr/>
          <a:lstStyle/>
          <a:p>
            <a:fld id="{5CDD75D0-6FEC-42BB-A81F-74CE27400DAE}" type="datetime1">
              <a:rPr lang="en-US" smtClean="0"/>
              <a:t>2/23/2026</a:t>
            </a:fld>
            <a:endParaRPr lang="en-US"/>
          </a:p>
        </p:txBody>
      </p:sp>
      <p:sp>
        <p:nvSpPr>
          <p:cNvPr id="3" name="Footer Placeholder 2">
            <a:extLst>
              <a:ext uri="{FF2B5EF4-FFF2-40B4-BE49-F238E27FC236}">
                <a16:creationId xmlns:a16="http://schemas.microsoft.com/office/drawing/2014/main" id="{2DC9A666-D4C7-854C-B6C5-1EE287B6F65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82C203-26F1-B228-D374-D491391AA805}"/>
              </a:ext>
            </a:extLst>
          </p:cNvPr>
          <p:cNvSpPr>
            <a:spLocks noGrp="1"/>
          </p:cNvSpPr>
          <p:nvPr>
            <p:ph type="sldNum" sz="quarter" idx="12"/>
          </p:nvPr>
        </p:nvSpPr>
        <p:spPr/>
        <p:txBody>
          <a:bodyPr/>
          <a:lstStyle/>
          <a:p>
            <a:fld id="{DC9F7A5D-457A-4B76-9038-08D1E119C39D}" type="slidenum">
              <a:rPr lang="en-US" smtClean="0"/>
              <a:t>‹#›</a:t>
            </a:fld>
            <a:endParaRPr lang="en-US"/>
          </a:p>
        </p:txBody>
      </p:sp>
    </p:spTree>
    <p:extLst>
      <p:ext uri="{BB962C8B-B14F-4D97-AF65-F5344CB8AC3E}">
        <p14:creationId xmlns:p14="http://schemas.microsoft.com/office/powerpoint/2010/main" val="1721982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77B36-CA33-2A1A-F428-8DD18441BC9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E16A06-7963-4F89-B7DF-4416157550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60F9609-0DFB-9A6C-D008-F3F16437D7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D3DEB7-6BF3-A768-7D76-EF84A5FA04B0}"/>
              </a:ext>
            </a:extLst>
          </p:cNvPr>
          <p:cNvSpPr>
            <a:spLocks noGrp="1"/>
          </p:cNvSpPr>
          <p:nvPr>
            <p:ph type="dt" sz="half" idx="10"/>
          </p:nvPr>
        </p:nvSpPr>
        <p:spPr/>
        <p:txBody>
          <a:bodyPr/>
          <a:lstStyle/>
          <a:p>
            <a:fld id="{0BA07D33-2EC7-41E7-848F-17C926A1C7E5}" type="datetime1">
              <a:rPr lang="en-US" smtClean="0"/>
              <a:t>2/23/2026</a:t>
            </a:fld>
            <a:endParaRPr lang="en-US"/>
          </a:p>
        </p:txBody>
      </p:sp>
      <p:sp>
        <p:nvSpPr>
          <p:cNvPr id="6" name="Footer Placeholder 5">
            <a:extLst>
              <a:ext uri="{FF2B5EF4-FFF2-40B4-BE49-F238E27FC236}">
                <a16:creationId xmlns:a16="http://schemas.microsoft.com/office/drawing/2014/main" id="{7CB8B190-1A61-2451-A88A-50D92A8919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9A81A3D-C3D3-87F4-72E5-581CED8B61A6}"/>
              </a:ext>
            </a:extLst>
          </p:cNvPr>
          <p:cNvSpPr>
            <a:spLocks noGrp="1"/>
          </p:cNvSpPr>
          <p:nvPr>
            <p:ph type="sldNum" sz="quarter" idx="12"/>
          </p:nvPr>
        </p:nvSpPr>
        <p:spPr/>
        <p:txBody>
          <a:bodyPr/>
          <a:lstStyle/>
          <a:p>
            <a:fld id="{DC9F7A5D-457A-4B76-9038-08D1E119C39D}" type="slidenum">
              <a:rPr lang="en-US" smtClean="0"/>
              <a:t>‹#›</a:t>
            </a:fld>
            <a:endParaRPr lang="en-US"/>
          </a:p>
        </p:txBody>
      </p:sp>
    </p:spTree>
    <p:extLst>
      <p:ext uri="{BB962C8B-B14F-4D97-AF65-F5344CB8AC3E}">
        <p14:creationId xmlns:p14="http://schemas.microsoft.com/office/powerpoint/2010/main" val="754330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104F1B-CF4C-5719-A0A4-1F888A3570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FFEF040-B3E1-8A9A-F614-9FCDA41F5BC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7B9F5EA-0B0A-27BF-7EC8-168A47FC62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7E2B2E-14CB-D80A-A7B6-E209679BD26A}"/>
              </a:ext>
            </a:extLst>
          </p:cNvPr>
          <p:cNvSpPr>
            <a:spLocks noGrp="1"/>
          </p:cNvSpPr>
          <p:nvPr>
            <p:ph type="dt" sz="half" idx="10"/>
          </p:nvPr>
        </p:nvSpPr>
        <p:spPr/>
        <p:txBody>
          <a:bodyPr/>
          <a:lstStyle/>
          <a:p>
            <a:fld id="{89B08BD7-5272-4B7B-B8D3-1C2C66FD2CBF}" type="datetime1">
              <a:rPr lang="en-US" smtClean="0"/>
              <a:t>2/23/2026</a:t>
            </a:fld>
            <a:endParaRPr lang="en-US"/>
          </a:p>
        </p:txBody>
      </p:sp>
      <p:sp>
        <p:nvSpPr>
          <p:cNvPr id="6" name="Footer Placeholder 5">
            <a:extLst>
              <a:ext uri="{FF2B5EF4-FFF2-40B4-BE49-F238E27FC236}">
                <a16:creationId xmlns:a16="http://schemas.microsoft.com/office/drawing/2014/main" id="{898111D9-828C-610F-051E-72048C52F3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267A868-294D-A365-1566-D5171ADCF9D6}"/>
              </a:ext>
            </a:extLst>
          </p:cNvPr>
          <p:cNvSpPr>
            <a:spLocks noGrp="1"/>
          </p:cNvSpPr>
          <p:nvPr>
            <p:ph type="sldNum" sz="quarter" idx="12"/>
          </p:nvPr>
        </p:nvSpPr>
        <p:spPr/>
        <p:txBody>
          <a:bodyPr/>
          <a:lstStyle/>
          <a:p>
            <a:fld id="{DC9F7A5D-457A-4B76-9038-08D1E119C39D}" type="slidenum">
              <a:rPr lang="en-US" smtClean="0"/>
              <a:t>‹#›</a:t>
            </a:fld>
            <a:endParaRPr lang="en-US"/>
          </a:p>
        </p:txBody>
      </p:sp>
    </p:spTree>
    <p:extLst>
      <p:ext uri="{BB962C8B-B14F-4D97-AF65-F5344CB8AC3E}">
        <p14:creationId xmlns:p14="http://schemas.microsoft.com/office/powerpoint/2010/main" val="2423313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B78BC0D-6049-6E6E-9AD8-99FE6392F98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35865B1-AC7C-8D9F-DB89-112A4E4C29C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D71298-3226-169C-2A31-16CC92A1DB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2CBD49-966D-47D0-BAFD-AC03B8078419}" type="datetime1">
              <a:rPr lang="en-US" smtClean="0"/>
              <a:t>2/23/2026</a:t>
            </a:fld>
            <a:endParaRPr lang="en-US"/>
          </a:p>
        </p:txBody>
      </p:sp>
      <p:sp>
        <p:nvSpPr>
          <p:cNvPr id="5" name="Footer Placeholder 4">
            <a:extLst>
              <a:ext uri="{FF2B5EF4-FFF2-40B4-BE49-F238E27FC236}">
                <a16:creationId xmlns:a16="http://schemas.microsoft.com/office/drawing/2014/main" id="{B280BEDD-AD76-D1F2-5A8B-0F50C001A6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DBEF364-56E6-E7F5-FDD2-00F880DCE9C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9F7A5D-457A-4B76-9038-08D1E119C39D}" type="slidenum">
              <a:rPr lang="en-US" smtClean="0"/>
              <a:t>‹#›</a:t>
            </a:fld>
            <a:endParaRPr lang="en-US"/>
          </a:p>
        </p:txBody>
      </p:sp>
    </p:spTree>
    <p:extLst>
      <p:ext uri="{BB962C8B-B14F-4D97-AF65-F5344CB8AC3E}">
        <p14:creationId xmlns:p14="http://schemas.microsoft.com/office/powerpoint/2010/main" val="9165936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home.treasury.gov/policy-issues/international/the-committee-on-foreign-investment-in-the-united-states-cfius/cfius-laws-and-guidanc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27504-958F-CE51-7EA3-D377044824AA}"/>
              </a:ext>
            </a:extLst>
          </p:cNvPr>
          <p:cNvSpPr>
            <a:spLocks noGrp="1"/>
          </p:cNvSpPr>
          <p:nvPr>
            <p:ph type="title"/>
          </p:nvPr>
        </p:nvSpPr>
        <p:spPr>
          <a:xfrm>
            <a:off x="714113" y="2766218"/>
            <a:ext cx="10763774" cy="1325563"/>
          </a:xfrm>
        </p:spPr>
        <p:txBody>
          <a:bodyPr>
            <a:normAutofit fontScale="90000"/>
          </a:bodyPr>
          <a:lstStyle/>
          <a:p>
            <a:pPr algn="ctr"/>
            <a:r>
              <a:rPr lang="en-US" dirty="0"/>
              <a:t>CFIUS Visual Examples for Formatting Organizational Charts Consistent with Best Practices </a:t>
            </a:r>
          </a:p>
        </p:txBody>
      </p:sp>
      <p:sp>
        <p:nvSpPr>
          <p:cNvPr id="3" name="Title 1">
            <a:extLst>
              <a:ext uri="{FF2B5EF4-FFF2-40B4-BE49-F238E27FC236}">
                <a16:creationId xmlns:a16="http://schemas.microsoft.com/office/drawing/2014/main" id="{1E8937B1-32F6-CB14-4154-F3E7988B94D6}"/>
              </a:ext>
            </a:extLst>
          </p:cNvPr>
          <p:cNvSpPr txBox="1">
            <a:spLocks/>
          </p:cNvSpPr>
          <p:nvPr/>
        </p:nvSpPr>
        <p:spPr>
          <a:xfrm>
            <a:off x="189723" y="5532437"/>
            <a:ext cx="11812554" cy="1325563"/>
          </a:xfrm>
          <a:prstGeom prst="rect">
            <a:avLst/>
          </a:prstGeom>
        </p:spPr>
        <p:txBody>
          <a:bodyPr vert="horz" lIns="91440" tIns="45720" rIns="91440" bIns="45720" rtlCol="0" anchor="ctr">
            <a:normAutofit fontScale="4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These best practice examples provide guidance </a:t>
            </a:r>
            <a:r>
              <a:rPr lang="en-US"/>
              <a:t>to consider when </a:t>
            </a:r>
            <a:r>
              <a:rPr lang="en-US" dirty="0"/>
              <a:t>formatting organizational charts for submission to CFIUS. They are intended only as general information to assist parties submitting information to CFIUS. Transaction parties must comply with the filing requirements as set forth in applicable legal authorities, which can be found </a:t>
            </a:r>
            <a:r>
              <a:rPr lang="en-US" u="sng" dirty="0">
                <a:hlinkClick r:id="rId2"/>
              </a:rPr>
              <a:t>here</a:t>
            </a:r>
            <a:r>
              <a:rPr lang="en-US" dirty="0"/>
              <a:t>.  These formatting suggestions are provided for informational purposes only and should not be construed to alter the meaning of the text of any applicable law. In the event of any perceived conflict or inconsistency between this guidance and any applicable law, applicable law controls to the extent of such conflict or inconsistency.  </a:t>
            </a:r>
          </a:p>
        </p:txBody>
      </p:sp>
    </p:spTree>
    <p:extLst>
      <p:ext uri="{BB962C8B-B14F-4D97-AF65-F5344CB8AC3E}">
        <p14:creationId xmlns:p14="http://schemas.microsoft.com/office/powerpoint/2010/main" val="3941046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DE0B09-2D13-74AF-B51F-4F95859D9064}"/>
            </a:ext>
          </a:extLst>
        </p:cNvPr>
        <p:cNvGrpSpPr/>
        <p:nvPr/>
      </p:nvGrpSpPr>
      <p:grpSpPr>
        <a:xfrm>
          <a:off x="0" y="0"/>
          <a:ext cx="0" cy="0"/>
          <a:chOff x="0" y="0"/>
          <a:chExt cx="0" cy="0"/>
        </a:xfrm>
      </p:grpSpPr>
      <p:cxnSp>
        <p:nvCxnSpPr>
          <p:cNvPr id="26" name="Straight Arrow Connector 25">
            <a:extLst>
              <a:ext uri="{FF2B5EF4-FFF2-40B4-BE49-F238E27FC236}">
                <a16:creationId xmlns:a16="http://schemas.microsoft.com/office/drawing/2014/main" id="{684F5E36-DB05-86D9-1660-7788F3BB5BE1}"/>
              </a:ext>
            </a:extLst>
          </p:cNvPr>
          <p:cNvCxnSpPr>
            <a:cxnSpLocks/>
          </p:cNvCxnSpPr>
          <p:nvPr/>
        </p:nvCxnSpPr>
        <p:spPr>
          <a:xfrm>
            <a:off x="6689350" y="2847174"/>
            <a:ext cx="0" cy="449252"/>
          </a:xfrm>
          <a:prstGeom prst="straightConnector1">
            <a:avLst/>
          </a:prstGeom>
          <a:ln>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120" name="Slide Number Placeholder 119">
            <a:extLst>
              <a:ext uri="{FF2B5EF4-FFF2-40B4-BE49-F238E27FC236}">
                <a16:creationId xmlns:a16="http://schemas.microsoft.com/office/drawing/2014/main" id="{5CD42739-7138-3CC8-E7A5-84022A58CACA}"/>
              </a:ext>
            </a:extLst>
          </p:cNvPr>
          <p:cNvSpPr>
            <a:spLocks noGrp="1"/>
          </p:cNvSpPr>
          <p:nvPr>
            <p:ph type="sldNum" sz="quarter" idx="12"/>
          </p:nvPr>
        </p:nvSpPr>
        <p:spPr>
          <a:xfrm>
            <a:off x="8572099" y="6394851"/>
            <a:ext cx="2743200" cy="365125"/>
          </a:xfrm>
        </p:spPr>
        <p:txBody>
          <a:bodyPr/>
          <a:lstStyle/>
          <a:p>
            <a:r>
              <a:rPr lang="en-US" dirty="0"/>
              <a:t>1</a:t>
            </a:r>
          </a:p>
        </p:txBody>
      </p:sp>
      <p:sp>
        <p:nvSpPr>
          <p:cNvPr id="212" name="TextBox 211">
            <a:extLst>
              <a:ext uri="{FF2B5EF4-FFF2-40B4-BE49-F238E27FC236}">
                <a16:creationId xmlns:a16="http://schemas.microsoft.com/office/drawing/2014/main" id="{FCC5936C-9015-CF03-5D34-AF5CA78826FD}"/>
              </a:ext>
            </a:extLst>
          </p:cNvPr>
          <p:cNvSpPr txBox="1"/>
          <p:nvPr/>
        </p:nvSpPr>
        <p:spPr>
          <a:xfrm>
            <a:off x="168644" y="183809"/>
            <a:ext cx="5706708" cy="338554"/>
          </a:xfrm>
          <a:prstGeom prst="rect">
            <a:avLst/>
          </a:prstGeom>
          <a:noFill/>
          <a:ln w="28575">
            <a:noFill/>
            <a:prstDash val="lgDash"/>
          </a:ln>
        </p:spPr>
        <p:txBody>
          <a:bodyPr wrap="square" rtlCol="0">
            <a:spAutoFit/>
          </a:bodyPr>
          <a:lstStyle/>
          <a:p>
            <a:r>
              <a:rPr lang="en-US" sz="1600" b="1" dirty="0"/>
              <a:t>Example: Foreign Person Pre-Transaction Organizational Chart</a:t>
            </a:r>
          </a:p>
        </p:txBody>
      </p:sp>
      <p:sp>
        <p:nvSpPr>
          <p:cNvPr id="9" name="TextBox 8">
            <a:extLst>
              <a:ext uri="{FF2B5EF4-FFF2-40B4-BE49-F238E27FC236}">
                <a16:creationId xmlns:a16="http://schemas.microsoft.com/office/drawing/2014/main" id="{2C2F816A-47A8-68E9-8D6E-77574FE9C8F5}"/>
              </a:ext>
            </a:extLst>
          </p:cNvPr>
          <p:cNvSpPr txBox="1"/>
          <p:nvPr/>
        </p:nvSpPr>
        <p:spPr>
          <a:xfrm>
            <a:off x="5373635" y="2370120"/>
            <a:ext cx="2669452" cy="477054"/>
          </a:xfrm>
          <a:prstGeom prst="rect">
            <a:avLst/>
          </a:prstGeom>
          <a:solidFill>
            <a:schemeClr val="bg2"/>
          </a:solidFill>
          <a:ln w="38100">
            <a:solidFill>
              <a:srgbClr val="002060"/>
            </a:solidFill>
          </a:ln>
        </p:spPr>
        <p:txBody>
          <a:bodyPr wrap="square" rtlCol="0">
            <a:spAutoFit/>
          </a:bodyPr>
          <a:lstStyle/>
          <a:p>
            <a:pPr algn="ctr"/>
            <a:r>
              <a:rPr lang="en-US" sz="1400" dirty="0"/>
              <a:t> Ultimate Parent</a:t>
            </a:r>
          </a:p>
          <a:p>
            <a:pPr algn="ctr"/>
            <a:r>
              <a:rPr lang="en-US" sz="1100" dirty="0"/>
              <a:t>(POI: XX; PPB: XX)</a:t>
            </a:r>
          </a:p>
        </p:txBody>
      </p:sp>
      <p:sp>
        <p:nvSpPr>
          <p:cNvPr id="114" name="TextBox 113">
            <a:extLst>
              <a:ext uri="{FF2B5EF4-FFF2-40B4-BE49-F238E27FC236}">
                <a16:creationId xmlns:a16="http://schemas.microsoft.com/office/drawing/2014/main" id="{FD2F5C2F-883B-834E-90FC-68AE49F890F4}"/>
              </a:ext>
            </a:extLst>
          </p:cNvPr>
          <p:cNvSpPr txBox="1"/>
          <p:nvPr/>
        </p:nvSpPr>
        <p:spPr>
          <a:xfrm>
            <a:off x="2650907" y="1798838"/>
            <a:ext cx="2531803" cy="430887"/>
          </a:xfrm>
          <a:prstGeom prst="rect">
            <a:avLst/>
          </a:prstGeom>
          <a:solidFill>
            <a:schemeClr val="bg2"/>
          </a:solidFill>
          <a:ln w="38100">
            <a:solidFill>
              <a:srgbClr val="002060"/>
            </a:solidFill>
          </a:ln>
        </p:spPr>
        <p:txBody>
          <a:bodyPr wrap="square" rtlCol="0">
            <a:spAutoFit/>
          </a:bodyPr>
          <a:lstStyle/>
          <a:p>
            <a:pPr algn="ctr"/>
            <a:r>
              <a:rPr lang="en-US" sz="1100" dirty="0"/>
              <a:t>Entity A</a:t>
            </a:r>
          </a:p>
          <a:p>
            <a:pPr algn="ctr"/>
            <a:r>
              <a:rPr lang="en-US" sz="1000" dirty="0"/>
              <a:t>(POI: XX; PPB: XX)</a:t>
            </a:r>
          </a:p>
        </p:txBody>
      </p:sp>
      <p:cxnSp>
        <p:nvCxnSpPr>
          <p:cNvPr id="122" name="Connector: Elbow 121">
            <a:extLst>
              <a:ext uri="{FF2B5EF4-FFF2-40B4-BE49-F238E27FC236}">
                <a16:creationId xmlns:a16="http://schemas.microsoft.com/office/drawing/2014/main" id="{7E36C774-F299-52A8-A9E8-15D70AAA9531}"/>
              </a:ext>
            </a:extLst>
          </p:cNvPr>
          <p:cNvCxnSpPr>
            <a:cxnSpLocks/>
          </p:cNvCxnSpPr>
          <p:nvPr/>
        </p:nvCxnSpPr>
        <p:spPr>
          <a:xfrm rot="10800000" flipV="1">
            <a:off x="8082099" y="2173775"/>
            <a:ext cx="1483118" cy="434872"/>
          </a:xfrm>
          <a:prstGeom prst="bentConnector3">
            <a:avLst>
              <a:gd name="adj1" fmla="val -497"/>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1" name="Connector: Elbow 220">
            <a:extLst>
              <a:ext uri="{FF2B5EF4-FFF2-40B4-BE49-F238E27FC236}">
                <a16:creationId xmlns:a16="http://schemas.microsoft.com/office/drawing/2014/main" id="{6D9C1D5D-034A-8C8F-5631-4A621016A34C}"/>
              </a:ext>
            </a:extLst>
          </p:cNvPr>
          <p:cNvCxnSpPr>
            <a:cxnSpLocks/>
            <a:stCxn id="114" idx="2"/>
          </p:cNvCxnSpPr>
          <p:nvPr/>
        </p:nvCxnSpPr>
        <p:spPr>
          <a:xfrm rot="16200000" flipH="1">
            <a:off x="4434754" y="1711780"/>
            <a:ext cx="371017" cy="1406906"/>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8DB2A911-BE02-3A7C-A22E-D021F91671D2}"/>
              </a:ext>
            </a:extLst>
          </p:cNvPr>
          <p:cNvSpPr txBox="1"/>
          <p:nvPr/>
        </p:nvSpPr>
        <p:spPr>
          <a:xfrm>
            <a:off x="5373635" y="3309729"/>
            <a:ext cx="2669453" cy="477054"/>
          </a:xfrm>
          <a:prstGeom prst="rect">
            <a:avLst/>
          </a:prstGeom>
          <a:solidFill>
            <a:schemeClr val="bg2"/>
          </a:solidFill>
          <a:ln w="38100">
            <a:solidFill>
              <a:srgbClr val="002060"/>
            </a:solidFill>
          </a:ln>
        </p:spPr>
        <p:txBody>
          <a:bodyPr wrap="square" rtlCol="0">
            <a:spAutoFit/>
          </a:bodyPr>
          <a:lstStyle/>
          <a:p>
            <a:pPr algn="ctr"/>
            <a:r>
              <a:rPr lang="en-US" sz="1400" dirty="0"/>
              <a:t>Intermediate Parent</a:t>
            </a:r>
          </a:p>
          <a:p>
            <a:pPr algn="ctr"/>
            <a:r>
              <a:rPr lang="en-US" sz="1100" dirty="0"/>
              <a:t>(POI: XX; PPB: XX)</a:t>
            </a:r>
          </a:p>
        </p:txBody>
      </p:sp>
      <p:sp>
        <p:nvSpPr>
          <p:cNvPr id="13" name="TextBox 12">
            <a:extLst>
              <a:ext uri="{FF2B5EF4-FFF2-40B4-BE49-F238E27FC236}">
                <a16:creationId xmlns:a16="http://schemas.microsoft.com/office/drawing/2014/main" id="{BB504395-4F41-258A-177B-512B722904F8}"/>
              </a:ext>
            </a:extLst>
          </p:cNvPr>
          <p:cNvSpPr txBox="1"/>
          <p:nvPr/>
        </p:nvSpPr>
        <p:spPr>
          <a:xfrm>
            <a:off x="2625811" y="2239315"/>
            <a:ext cx="1284326" cy="369332"/>
          </a:xfrm>
          <a:prstGeom prst="rect">
            <a:avLst/>
          </a:prstGeom>
          <a:noFill/>
        </p:spPr>
        <p:txBody>
          <a:bodyPr wrap="none" rtlCol="0">
            <a:spAutoFit/>
          </a:bodyPr>
          <a:lstStyle/>
          <a:p>
            <a:r>
              <a:rPr lang="en-US" sz="900" dirty="0"/>
              <a:t>Economic interest: 30%</a:t>
            </a:r>
          </a:p>
          <a:p>
            <a:r>
              <a:rPr lang="en-US" sz="900" dirty="0"/>
              <a:t>Voting interest: 60%</a:t>
            </a:r>
          </a:p>
        </p:txBody>
      </p:sp>
      <p:sp>
        <p:nvSpPr>
          <p:cNvPr id="15" name="TextBox 14">
            <a:extLst>
              <a:ext uri="{FF2B5EF4-FFF2-40B4-BE49-F238E27FC236}">
                <a16:creationId xmlns:a16="http://schemas.microsoft.com/office/drawing/2014/main" id="{A7500391-3D3F-AFD4-8B4A-61B569721C6E}"/>
              </a:ext>
            </a:extLst>
          </p:cNvPr>
          <p:cNvSpPr txBox="1"/>
          <p:nvPr/>
        </p:nvSpPr>
        <p:spPr>
          <a:xfrm>
            <a:off x="6689350" y="1933988"/>
            <a:ext cx="1690164" cy="369332"/>
          </a:xfrm>
          <a:prstGeom prst="rect">
            <a:avLst/>
          </a:prstGeom>
          <a:noFill/>
        </p:spPr>
        <p:txBody>
          <a:bodyPr wrap="square" rtlCol="0">
            <a:spAutoFit/>
          </a:bodyPr>
          <a:lstStyle/>
          <a:p>
            <a:r>
              <a:rPr lang="en-US" sz="900" dirty="0"/>
              <a:t>Economic interest: 40%</a:t>
            </a:r>
          </a:p>
          <a:p>
            <a:r>
              <a:rPr lang="en-US" sz="900" dirty="0"/>
              <a:t>Voting interest: 20%</a:t>
            </a:r>
          </a:p>
        </p:txBody>
      </p:sp>
      <p:sp>
        <p:nvSpPr>
          <p:cNvPr id="16" name="TextBox 15">
            <a:extLst>
              <a:ext uri="{FF2B5EF4-FFF2-40B4-BE49-F238E27FC236}">
                <a16:creationId xmlns:a16="http://schemas.microsoft.com/office/drawing/2014/main" id="{08231E6B-BBDA-D9DB-655F-71F8AE84C6B9}"/>
              </a:ext>
            </a:extLst>
          </p:cNvPr>
          <p:cNvSpPr txBox="1"/>
          <p:nvPr/>
        </p:nvSpPr>
        <p:spPr>
          <a:xfrm>
            <a:off x="9550486" y="2239315"/>
            <a:ext cx="1623096" cy="369332"/>
          </a:xfrm>
          <a:prstGeom prst="rect">
            <a:avLst/>
          </a:prstGeom>
          <a:noFill/>
        </p:spPr>
        <p:txBody>
          <a:bodyPr wrap="square" rtlCol="0">
            <a:spAutoFit/>
          </a:bodyPr>
          <a:lstStyle/>
          <a:p>
            <a:r>
              <a:rPr lang="en-US" sz="900" dirty="0"/>
              <a:t>Economic interest: 30%</a:t>
            </a:r>
          </a:p>
          <a:p>
            <a:r>
              <a:rPr lang="en-US" sz="900" dirty="0"/>
              <a:t>Voting interest: 20%</a:t>
            </a:r>
          </a:p>
        </p:txBody>
      </p:sp>
      <p:sp>
        <p:nvSpPr>
          <p:cNvPr id="10" name="TextBox 9">
            <a:extLst>
              <a:ext uri="{FF2B5EF4-FFF2-40B4-BE49-F238E27FC236}">
                <a16:creationId xmlns:a16="http://schemas.microsoft.com/office/drawing/2014/main" id="{43F44AC7-FF6B-3587-B581-7C7916AA5DA4}"/>
              </a:ext>
            </a:extLst>
          </p:cNvPr>
          <p:cNvSpPr txBox="1"/>
          <p:nvPr/>
        </p:nvSpPr>
        <p:spPr>
          <a:xfrm>
            <a:off x="5373634" y="4291345"/>
            <a:ext cx="2669453" cy="477054"/>
          </a:xfrm>
          <a:prstGeom prst="rect">
            <a:avLst/>
          </a:prstGeom>
          <a:solidFill>
            <a:schemeClr val="bg2"/>
          </a:solidFill>
          <a:ln w="38100">
            <a:solidFill>
              <a:srgbClr val="002060"/>
            </a:solidFill>
          </a:ln>
        </p:spPr>
        <p:txBody>
          <a:bodyPr wrap="square" rtlCol="0">
            <a:spAutoFit/>
          </a:bodyPr>
          <a:lstStyle/>
          <a:p>
            <a:pPr algn="ctr"/>
            <a:r>
              <a:rPr lang="en-US" sz="1400" dirty="0"/>
              <a:t>Direct Acquirer</a:t>
            </a:r>
          </a:p>
          <a:p>
            <a:pPr algn="ctr"/>
            <a:r>
              <a:rPr lang="en-US" sz="1100" dirty="0"/>
              <a:t>(POI: XX; PPB: XX)</a:t>
            </a:r>
          </a:p>
        </p:txBody>
      </p:sp>
      <p:sp>
        <p:nvSpPr>
          <p:cNvPr id="19" name="TextBox 18">
            <a:extLst>
              <a:ext uri="{FF2B5EF4-FFF2-40B4-BE49-F238E27FC236}">
                <a16:creationId xmlns:a16="http://schemas.microsoft.com/office/drawing/2014/main" id="{9B86CDDB-414C-3A20-6BF8-938D4D18BD0D}"/>
              </a:ext>
            </a:extLst>
          </p:cNvPr>
          <p:cNvSpPr txBox="1"/>
          <p:nvPr/>
        </p:nvSpPr>
        <p:spPr>
          <a:xfrm>
            <a:off x="230697" y="5652741"/>
            <a:ext cx="3328245" cy="1015663"/>
          </a:xfrm>
          <a:prstGeom prst="rect">
            <a:avLst/>
          </a:prstGeom>
          <a:noFill/>
          <a:ln w="12700">
            <a:solidFill>
              <a:schemeClr val="accent2">
                <a:lumMod val="50000"/>
              </a:schemeClr>
            </a:solidFill>
            <a:prstDash val="lgDash"/>
          </a:ln>
        </p:spPr>
        <p:txBody>
          <a:bodyPr wrap="square" rtlCol="0">
            <a:spAutoFit/>
          </a:bodyPr>
          <a:lstStyle>
            <a:defPPr>
              <a:defRPr lang="en-US"/>
            </a:defPPr>
            <a:lvl1pPr algn="ctr">
              <a:defRPr sz="1000" i="1"/>
            </a:lvl1pPr>
          </a:lstStyle>
          <a:p>
            <a:pPr algn="l"/>
            <a:r>
              <a:rPr lang="en-US" dirty="0"/>
              <a:t>Notes:</a:t>
            </a:r>
          </a:p>
          <a:p>
            <a:pPr algn="l"/>
            <a:endParaRPr lang="en-US" dirty="0"/>
          </a:p>
          <a:p>
            <a:pPr algn="l"/>
            <a:r>
              <a:rPr lang="en-US" dirty="0"/>
              <a:t>1. POI: Place of incorporation</a:t>
            </a:r>
          </a:p>
          <a:p>
            <a:pPr algn="l"/>
            <a:r>
              <a:rPr lang="en-US" dirty="0"/>
              <a:t>2. PPB: Principal place of business </a:t>
            </a:r>
          </a:p>
          <a:p>
            <a:pPr algn="l"/>
            <a:r>
              <a:rPr lang="en-US" sz="1000" i="1" dirty="0"/>
              <a:t>3. Economic and voting interests are 100 percent unless stated otherwise.</a:t>
            </a:r>
          </a:p>
        </p:txBody>
      </p:sp>
      <p:cxnSp>
        <p:nvCxnSpPr>
          <p:cNvPr id="27" name="Straight Arrow Connector 26">
            <a:extLst>
              <a:ext uri="{FF2B5EF4-FFF2-40B4-BE49-F238E27FC236}">
                <a16:creationId xmlns:a16="http://schemas.microsoft.com/office/drawing/2014/main" id="{A1B419FE-F27D-9CA2-EBDF-D750827A299B}"/>
              </a:ext>
            </a:extLst>
          </p:cNvPr>
          <p:cNvCxnSpPr>
            <a:cxnSpLocks/>
          </p:cNvCxnSpPr>
          <p:nvPr/>
        </p:nvCxnSpPr>
        <p:spPr>
          <a:xfrm>
            <a:off x="6677881" y="1894028"/>
            <a:ext cx="0" cy="449252"/>
          </a:xfrm>
          <a:prstGeom prst="straightConnector1">
            <a:avLst/>
          </a:prstGeom>
          <a:ln>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DDE9EEBA-CAF6-412B-68FC-BED242E34883}"/>
              </a:ext>
            </a:extLst>
          </p:cNvPr>
          <p:cNvSpPr txBox="1"/>
          <p:nvPr/>
        </p:nvSpPr>
        <p:spPr>
          <a:xfrm>
            <a:off x="8299316" y="1788870"/>
            <a:ext cx="2531803" cy="415498"/>
          </a:xfrm>
          <a:prstGeom prst="rect">
            <a:avLst/>
          </a:prstGeom>
          <a:solidFill>
            <a:schemeClr val="bg2"/>
          </a:solidFill>
          <a:ln w="38100">
            <a:solidFill>
              <a:srgbClr val="002060"/>
            </a:solidFill>
          </a:ln>
        </p:spPr>
        <p:txBody>
          <a:bodyPr wrap="square" rtlCol="0">
            <a:spAutoFit/>
          </a:bodyPr>
          <a:lstStyle/>
          <a:p>
            <a:pPr algn="ctr"/>
            <a:r>
              <a:rPr lang="en-US" sz="1100" dirty="0"/>
              <a:t>Individual A</a:t>
            </a:r>
          </a:p>
          <a:p>
            <a:pPr algn="ctr"/>
            <a:r>
              <a:rPr lang="en-US" sz="1000" dirty="0"/>
              <a:t>(Countries of Citizenship: XX; XX)</a:t>
            </a:r>
          </a:p>
        </p:txBody>
      </p:sp>
      <p:sp>
        <p:nvSpPr>
          <p:cNvPr id="31" name="TextBox 30">
            <a:extLst>
              <a:ext uri="{FF2B5EF4-FFF2-40B4-BE49-F238E27FC236}">
                <a16:creationId xmlns:a16="http://schemas.microsoft.com/office/drawing/2014/main" id="{237FC65A-B2D0-0148-F17C-4EB3B337F5BE}"/>
              </a:ext>
            </a:extLst>
          </p:cNvPr>
          <p:cNvSpPr txBox="1"/>
          <p:nvPr/>
        </p:nvSpPr>
        <p:spPr>
          <a:xfrm>
            <a:off x="5475111" y="1452291"/>
            <a:ext cx="2531803" cy="430887"/>
          </a:xfrm>
          <a:prstGeom prst="rect">
            <a:avLst/>
          </a:prstGeom>
          <a:solidFill>
            <a:schemeClr val="bg2"/>
          </a:solidFill>
          <a:ln w="38100">
            <a:solidFill>
              <a:srgbClr val="002060"/>
            </a:solidFill>
          </a:ln>
        </p:spPr>
        <p:txBody>
          <a:bodyPr wrap="square" rtlCol="0">
            <a:spAutoFit/>
          </a:bodyPr>
          <a:lstStyle/>
          <a:p>
            <a:pPr algn="ctr"/>
            <a:r>
              <a:rPr lang="en-US" sz="1100" dirty="0"/>
              <a:t>Other Shareholders (each with &lt;5% interest)</a:t>
            </a:r>
          </a:p>
        </p:txBody>
      </p:sp>
      <p:cxnSp>
        <p:nvCxnSpPr>
          <p:cNvPr id="33" name="Straight Arrow Connector 32">
            <a:extLst>
              <a:ext uri="{FF2B5EF4-FFF2-40B4-BE49-F238E27FC236}">
                <a16:creationId xmlns:a16="http://schemas.microsoft.com/office/drawing/2014/main" id="{A96D9134-4B4D-AD6B-85BC-C91FA233C29E}"/>
              </a:ext>
            </a:extLst>
          </p:cNvPr>
          <p:cNvCxnSpPr>
            <a:cxnSpLocks/>
          </p:cNvCxnSpPr>
          <p:nvPr/>
        </p:nvCxnSpPr>
        <p:spPr>
          <a:xfrm>
            <a:off x="6674694" y="3817169"/>
            <a:ext cx="0" cy="449252"/>
          </a:xfrm>
          <a:prstGeom prst="straightConnector1">
            <a:avLst/>
          </a:prstGeom>
          <a:ln>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4779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2" name="Straight Arrow Connector 21">
            <a:extLst>
              <a:ext uri="{FF2B5EF4-FFF2-40B4-BE49-F238E27FC236}">
                <a16:creationId xmlns:a16="http://schemas.microsoft.com/office/drawing/2014/main" id="{BFC451CC-AD70-577B-3D3F-E6CC9536CFDD}"/>
              </a:ext>
            </a:extLst>
          </p:cNvPr>
          <p:cNvCxnSpPr>
            <a:cxnSpLocks/>
          </p:cNvCxnSpPr>
          <p:nvPr/>
        </p:nvCxnSpPr>
        <p:spPr>
          <a:xfrm>
            <a:off x="6727371" y="3548027"/>
            <a:ext cx="1326353" cy="711276"/>
          </a:xfrm>
          <a:prstGeom prst="straightConnector1">
            <a:avLst/>
          </a:prstGeom>
          <a:ln>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5" name="Straight Arrow Connector 54">
            <a:extLst>
              <a:ext uri="{FF2B5EF4-FFF2-40B4-BE49-F238E27FC236}">
                <a16:creationId xmlns:a16="http://schemas.microsoft.com/office/drawing/2014/main" id="{A127C7F4-7944-7BB5-2E11-2259039AE306}"/>
              </a:ext>
            </a:extLst>
          </p:cNvPr>
          <p:cNvCxnSpPr>
            <a:cxnSpLocks/>
          </p:cNvCxnSpPr>
          <p:nvPr/>
        </p:nvCxnSpPr>
        <p:spPr>
          <a:xfrm flipH="1">
            <a:off x="5540721" y="3547371"/>
            <a:ext cx="1187256" cy="701798"/>
          </a:xfrm>
          <a:prstGeom prst="straightConnector1">
            <a:avLst/>
          </a:prstGeom>
          <a:ln>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 name="Slide Number Placeholder 3">
            <a:extLst>
              <a:ext uri="{FF2B5EF4-FFF2-40B4-BE49-F238E27FC236}">
                <a16:creationId xmlns:a16="http://schemas.microsoft.com/office/drawing/2014/main" id="{CC7C1FE9-1577-6ACD-6F6D-C86DFBC24B02}"/>
              </a:ext>
            </a:extLst>
          </p:cNvPr>
          <p:cNvSpPr>
            <a:spLocks noGrp="1"/>
          </p:cNvSpPr>
          <p:nvPr>
            <p:ph type="sldNum" sz="quarter" idx="12"/>
          </p:nvPr>
        </p:nvSpPr>
        <p:spPr/>
        <p:txBody>
          <a:bodyPr/>
          <a:lstStyle/>
          <a:p>
            <a:r>
              <a:rPr lang="en-US" dirty="0"/>
              <a:t>2</a:t>
            </a:r>
          </a:p>
        </p:txBody>
      </p:sp>
      <p:sp>
        <p:nvSpPr>
          <p:cNvPr id="10" name="TextBox 9">
            <a:extLst>
              <a:ext uri="{FF2B5EF4-FFF2-40B4-BE49-F238E27FC236}">
                <a16:creationId xmlns:a16="http://schemas.microsoft.com/office/drawing/2014/main" id="{79AFA71D-4A54-C4B8-372D-F7838442BA01}"/>
              </a:ext>
            </a:extLst>
          </p:cNvPr>
          <p:cNvSpPr txBox="1"/>
          <p:nvPr/>
        </p:nvSpPr>
        <p:spPr>
          <a:xfrm>
            <a:off x="149893" y="205998"/>
            <a:ext cx="6097604" cy="338554"/>
          </a:xfrm>
          <a:prstGeom prst="rect">
            <a:avLst/>
          </a:prstGeom>
          <a:noFill/>
        </p:spPr>
        <p:txBody>
          <a:bodyPr wrap="square">
            <a:spAutoFit/>
          </a:bodyPr>
          <a:lstStyle/>
          <a:p>
            <a:r>
              <a:rPr lang="en-US" sz="1600" b="1" dirty="0"/>
              <a:t>Example: U.S. Business Pre-Transaction Organizational Chart</a:t>
            </a:r>
          </a:p>
        </p:txBody>
      </p:sp>
      <p:cxnSp>
        <p:nvCxnSpPr>
          <p:cNvPr id="14" name="Straight Arrow Connector 13">
            <a:extLst>
              <a:ext uri="{FF2B5EF4-FFF2-40B4-BE49-F238E27FC236}">
                <a16:creationId xmlns:a16="http://schemas.microsoft.com/office/drawing/2014/main" id="{661210D2-8CF7-0DE9-8718-89ECD9DB7E8F}"/>
              </a:ext>
            </a:extLst>
          </p:cNvPr>
          <p:cNvCxnSpPr>
            <a:cxnSpLocks/>
            <a:stCxn id="2" idx="2"/>
            <a:endCxn id="3" idx="0"/>
          </p:cNvCxnSpPr>
          <p:nvPr/>
        </p:nvCxnSpPr>
        <p:spPr>
          <a:xfrm>
            <a:off x="6731721" y="1639155"/>
            <a:ext cx="4" cy="449252"/>
          </a:xfrm>
          <a:prstGeom prst="straightConnector1">
            <a:avLst/>
          </a:prstGeom>
          <a:ln>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468B94B9-A594-215F-6F74-38669F72C7E5}"/>
              </a:ext>
            </a:extLst>
          </p:cNvPr>
          <p:cNvSpPr txBox="1"/>
          <p:nvPr/>
        </p:nvSpPr>
        <p:spPr>
          <a:xfrm>
            <a:off x="5205144" y="1162101"/>
            <a:ext cx="3053154" cy="477054"/>
          </a:xfrm>
          <a:prstGeom prst="rect">
            <a:avLst/>
          </a:prstGeom>
          <a:solidFill>
            <a:schemeClr val="bg1"/>
          </a:solidFill>
          <a:ln w="38100">
            <a:solidFill>
              <a:schemeClr val="accent2">
                <a:lumMod val="50000"/>
              </a:schemeClr>
            </a:solidFill>
          </a:ln>
        </p:spPr>
        <p:txBody>
          <a:bodyPr wrap="square" rtlCol="0">
            <a:spAutoFit/>
          </a:bodyPr>
          <a:lstStyle/>
          <a:p>
            <a:pPr algn="ctr"/>
            <a:r>
              <a:rPr lang="en-US" sz="1400" dirty="0"/>
              <a:t>Ultimate Parent</a:t>
            </a:r>
          </a:p>
          <a:p>
            <a:pPr algn="ctr"/>
            <a:r>
              <a:rPr lang="en-US" sz="1100" dirty="0"/>
              <a:t>(POI: XX; PPB: XX) </a:t>
            </a:r>
          </a:p>
        </p:txBody>
      </p:sp>
      <p:sp>
        <p:nvSpPr>
          <p:cNvPr id="3" name="TextBox 2">
            <a:extLst>
              <a:ext uri="{FF2B5EF4-FFF2-40B4-BE49-F238E27FC236}">
                <a16:creationId xmlns:a16="http://schemas.microsoft.com/office/drawing/2014/main" id="{A4AD7F14-311C-95FF-23CF-06C11F35F298}"/>
              </a:ext>
            </a:extLst>
          </p:cNvPr>
          <p:cNvSpPr txBox="1"/>
          <p:nvPr/>
        </p:nvSpPr>
        <p:spPr>
          <a:xfrm>
            <a:off x="5205144" y="2088407"/>
            <a:ext cx="3053162" cy="477054"/>
          </a:xfrm>
          <a:prstGeom prst="rect">
            <a:avLst/>
          </a:prstGeom>
          <a:solidFill>
            <a:schemeClr val="bg1"/>
          </a:solidFill>
          <a:ln w="38100">
            <a:solidFill>
              <a:schemeClr val="accent2">
                <a:lumMod val="50000"/>
              </a:schemeClr>
            </a:solidFill>
          </a:ln>
        </p:spPr>
        <p:txBody>
          <a:bodyPr wrap="square" rtlCol="0">
            <a:spAutoFit/>
          </a:bodyPr>
          <a:lstStyle/>
          <a:p>
            <a:pPr algn="ctr"/>
            <a:r>
              <a:rPr lang="en-US" sz="1400" dirty="0"/>
              <a:t> Intermediate Parent</a:t>
            </a:r>
          </a:p>
          <a:p>
            <a:pPr algn="ctr"/>
            <a:r>
              <a:rPr lang="en-US" sz="1100" dirty="0"/>
              <a:t>(POI: XX; PPB: XX) </a:t>
            </a:r>
          </a:p>
        </p:txBody>
      </p:sp>
      <p:cxnSp>
        <p:nvCxnSpPr>
          <p:cNvPr id="45" name="Straight Arrow Connector 44">
            <a:extLst>
              <a:ext uri="{FF2B5EF4-FFF2-40B4-BE49-F238E27FC236}">
                <a16:creationId xmlns:a16="http://schemas.microsoft.com/office/drawing/2014/main" id="{24914921-6CF5-25B1-5AA5-623F76F3BA4C}"/>
              </a:ext>
            </a:extLst>
          </p:cNvPr>
          <p:cNvCxnSpPr>
            <a:cxnSpLocks/>
          </p:cNvCxnSpPr>
          <p:nvPr/>
        </p:nvCxnSpPr>
        <p:spPr>
          <a:xfrm>
            <a:off x="6727371" y="2565461"/>
            <a:ext cx="0" cy="449252"/>
          </a:xfrm>
          <a:prstGeom prst="straightConnector1">
            <a:avLst/>
          </a:prstGeom>
          <a:ln>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8" name="Straight Arrow Connector 47">
            <a:extLst>
              <a:ext uri="{FF2B5EF4-FFF2-40B4-BE49-F238E27FC236}">
                <a16:creationId xmlns:a16="http://schemas.microsoft.com/office/drawing/2014/main" id="{00BDDA69-9C6E-1CEB-D43B-22655A3C8673}"/>
              </a:ext>
            </a:extLst>
          </p:cNvPr>
          <p:cNvCxnSpPr>
            <a:cxnSpLocks/>
          </p:cNvCxnSpPr>
          <p:nvPr/>
        </p:nvCxnSpPr>
        <p:spPr>
          <a:xfrm flipH="1">
            <a:off x="3930450" y="4721711"/>
            <a:ext cx="765405" cy="377930"/>
          </a:xfrm>
          <a:prstGeom prst="straightConnector1">
            <a:avLst/>
          </a:prstGeom>
          <a:ln>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0" name="TextBox 49">
            <a:extLst>
              <a:ext uri="{FF2B5EF4-FFF2-40B4-BE49-F238E27FC236}">
                <a16:creationId xmlns:a16="http://schemas.microsoft.com/office/drawing/2014/main" id="{9C5E099E-6821-4FF5-9919-967861C6C63E}"/>
              </a:ext>
            </a:extLst>
          </p:cNvPr>
          <p:cNvSpPr txBox="1"/>
          <p:nvPr/>
        </p:nvSpPr>
        <p:spPr>
          <a:xfrm>
            <a:off x="3426546" y="4249169"/>
            <a:ext cx="2669454" cy="477054"/>
          </a:xfrm>
          <a:prstGeom prst="rect">
            <a:avLst/>
          </a:prstGeom>
          <a:solidFill>
            <a:schemeClr val="bg1"/>
          </a:solidFill>
          <a:ln w="19050">
            <a:solidFill>
              <a:schemeClr val="accent2">
                <a:lumMod val="50000"/>
              </a:schemeClr>
            </a:solidFill>
          </a:ln>
        </p:spPr>
        <p:txBody>
          <a:bodyPr wrap="square" rtlCol="0">
            <a:spAutoFit/>
          </a:bodyPr>
          <a:lstStyle/>
          <a:p>
            <a:pPr algn="ctr"/>
            <a:r>
              <a:rPr lang="en-US" sz="1400" dirty="0"/>
              <a:t> Subsidiary A</a:t>
            </a:r>
          </a:p>
          <a:p>
            <a:pPr algn="ctr"/>
            <a:r>
              <a:rPr lang="en-US" sz="1100" dirty="0"/>
              <a:t>(POI: XX; PPB: XX) </a:t>
            </a:r>
          </a:p>
        </p:txBody>
      </p:sp>
      <p:sp>
        <p:nvSpPr>
          <p:cNvPr id="51" name="TextBox 50">
            <a:extLst>
              <a:ext uri="{FF2B5EF4-FFF2-40B4-BE49-F238E27FC236}">
                <a16:creationId xmlns:a16="http://schemas.microsoft.com/office/drawing/2014/main" id="{98E2B743-6403-0EA5-B554-259C44193618}"/>
              </a:ext>
            </a:extLst>
          </p:cNvPr>
          <p:cNvSpPr txBox="1"/>
          <p:nvPr/>
        </p:nvSpPr>
        <p:spPr>
          <a:xfrm>
            <a:off x="5205136" y="3042515"/>
            <a:ext cx="3053162" cy="477054"/>
          </a:xfrm>
          <a:prstGeom prst="rect">
            <a:avLst/>
          </a:prstGeom>
          <a:solidFill>
            <a:schemeClr val="bg1"/>
          </a:solidFill>
          <a:ln w="38100">
            <a:solidFill>
              <a:schemeClr val="accent2">
                <a:lumMod val="50000"/>
              </a:schemeClr>
            </a:solidFill>
          </a:ln>
        </p:spPr>
        <p:txBody>
          <a:bodyPr wrap="square" rtlCol="0">
            <a:spAutoFit/>
          </a:bodyPr>
          <a:lstStyle/>
          <a:p>
            <a:pPr algn="ctr"/>
            <a:r>
              <a:rPr lang="en-US" sz="1400" dirty="0"/>
              <a:t>U.S. Business</a:t>
            </a:r>
          </a:p>
          <a:p>
            <a:pPr algn="ctr"/>
            <a:r>
              <a:rPr lang="en-US" sz="1100" dirty="0"/>
              <a:t>(POI: XX; PPB: XX) </a:t>
            </a:r>
          </a:p>
        </p:txBody>
      </p:sp>
      <p:sp>
        <p:nvSpPr>
          <p:cNvPr id="52" name="TextBox 51">
            <a:extLst>
              <a:ext uri="{FF2B5EF4-FFF2-40B4-BE49-F238E27FC236}">
                <a16:creationId xmlns:a16="http://schemas.microsoft.com/office/drawing/2014/main" id="{94CB1D00-F558-62A7-6E32-87624EF8A387}"/>
              </a:ext>
            </a:extLst>
          </p:cNvPr>
          <p:cNvSpPr txBox="1"/>
          <p:nvPr/>
        </p:nvSpPr>
        <p:spPr>
          <a:xfrm>
            <a:off x="7421747" y="4271340"/>
            <a:ext cx="2669454" cy="477054"/>
          </a:xfrm>
          <a:prstGeom prst="rect">
            <a:avLst/>
          </a:prstGeom>
          <a:solidFill>
            <a:schemeClr val="bg1"/>
          </a:solidFill>
          <a:ln w="19050">
            <a:solidFill>
              <a:schemeClr val="accent2">
                <a:lumMod val="50000"/>
              </a:schemeClr>
            </a:solidFill>
          </a:ln>
        </p:spPr>
        <p:txBody>
          <a:bodyPr wrap="square" rtlCol="0">
            <a:spAutoFit/>
          </a:bodyPr>
          <a:lstStyle/>
          <a:p>
            <a:pPr algn="ctr"/>
            <a:r>
              <a:rPr lang="en-US" sz="1400" dirty="0"/>
              <a:t> Subsidiary B</a:t>
            </a:r>
          </a:p>
          <a:p>
            <a:pPr algn="ctr"/>
            <a:r>
              <a:rPr lang="en-US" sz="1100" dirty="0"/>
              <a:t>(POI: XX; PPB: XX) </a:t>
            </a:r>
          </a:p>
        </p:txBody>
      </p:sp>
      <p:sp>
        <p:nvSpPr>
          <p:cNvPr id="53" name="TextBox 52">
            <a:extLst>
              <a:ext uri="{FF2B5EF4-FFF2-40B4-BE49-F238E27FC236}">
                <a16:creationId xmlns:a16="http://schemas.microsoft.com/office/drawing/2014/main" id="{FDEA1816-4C51-710A-6B61-91D6B7779183}"/>
              </a:ext>
            </a:extLst>
          </p:cNvPr>
          <p:cNvSpPr txBox="1"/>
          <p:nvPr/>
        </p:nvSpPr>
        <p:spPr>
          <a:xfrm>
            <a:off x="5109528" y="5121821"/>
            <a:ext cx="1744724" cy="400110"/>
          </a:xfrm>
          <a:prstGeom prst="rect">
            <a:avLst/>
          </a:prstGeom>
          <a:solidFill>
            <a:schemeClr val="bg1"/>
          </a:solidFill>
          <a:ln w="3175">
            <a:solidFill>
              <a:schemeClr val="accent2">
                <a:lumMod val="50000"/>
              </a:schemeClr>
            </a:solidFill>
          </a:ln>
        </p:spPr>
        <p:txBody>
          <a:bodyPr wrap="square" rtlCol="0">
            <a:spAutoFit/>
          </a:bodyPr>
          <a:lstStyle/>
          <a:p>
            <a:pPr algn="ctr"/>
            <a:r>
              <a:rPr lang="en-US" sz="1000" dirty="0"/>
              <a:t> Subsidiary D</a:t>
            </a:r>
          </a:p>
          <a:p>
            <a:pPr algn="ctr"/>
            <a:r>
              <a:rPr lang="en-US" sz="1000" dirty="0"/>
              <a:t>(POI: XX; PPB: XX) </a:t>
            </a:r>
          </a:p>
        </p:txBody>
      </p:sp>
      <p:sp>
        <p:nvSpPr>
          <p:cNvPr id="54" name="TextBox 53">
            <a:extLst>
              <a:ext uri="{FF2B5EF4-FFF2-40B4-BE49-F238E27FC236}">
                <a16:creationId xmlns:a16="http://schemas.microsoft.com/office/drawing/2014/main" id="{9C170149-944F-BED5-D442-AC65442806D3}"/>
              </a:ext>
            </a:extLst>
          </p:cNvPr>
          <p:cNvSpPr txBox="1"/>
          <p:nvPr/>
        </p:nvSpPr>
        <p:spPr>
          <a:xfrm>
            <a:off x="2551990" y="5121821"/>
            <a:ext cx="1744725" cy="400110"/>
          </a:xfrm>
          <a:prstGeom prst="rect">
            <a:avLst/>
          </a:prstGeom>
          <a:solidFill>
            <a:schemeClr val="bg1"/>
          </a:solidFill>
          <a:ln w="3175">
            <a:solidFill>
              <a:schemeClr val="accent2">
                <a:lumMod val="50000"/>
              </a:schemeClr>
            </a:solidFill>
          </a:ln>
        </p:spPr>
        <p:txBody>
          <a:bodyPr wrap="square" rtlCol="0">
            <a:spAutoFit/>
          </a:bodyPr>
          <a:lstStyle/>
          <a:p>
            <a:pPr algn="ctr"/>
            <a:r>
              <a:rPr lang="en-US" sz="1000" dirty="0"/>
              <a:t> Subsidiary C</a:t>
            </a:r>
          </a:p>
          <a:p>
            <a:pPr algn="ctr"/>
            <a:r>
              <a:rPr lang="en-US" sz="1000" dirty="0"/>
              <a:t>(POI: XX; PPB: XX) </a:t>
            </a:r>
          </a:p>
        </p:txBody>
      </p:sp>
      <p:sp>
        <p:nvSpPr>
          <p:cNvPr id="56" name="TextBox 55">
            <a:extLst>
              <a:ext uri="{FF2B5EF4-FFF2-40B4-BE49-F238E27FC236}">
                <a16:creationId xmlns:a16="http://schemas.microsoft.com/office/drawing/2014/main" id="{CBCB9CFD-732C-B717-3A51-3C82465BEA0A}"/>
              </a:ext>
            </a:extLst>
          </p:cNvPr>
          <p:cNvSpPr txBox="1"/>
          <p:nvPr/>
        </p:nvSpPr>
        <p:spPr>
          <a:xfrm>
            <a:off x="230697" y="5652741"/>
            <a:ext cx="3328245" cy="1015663"/>
          </a:xfrm>
          <a:prstGeom prst="rect">
            <a:avLst/>
          </a:prstGeom>
          <a:noFill/>
          <a:ln w="12700">
            <a:solidFill>
              <a:schemeClr val="accent2">
                <a:lumMod val="50000"/>
              </a:schemeClr>
            </a:solidFill>
            <a:prstDash val="lgDash"/>
          </a:ln>
        </p:spPr>
        <p:txBody>
          <a:bodyPr wrap="square" rtlCol="0">
            <a:spAutoFit/>
          </a:bodyPr>
          <a:lstStyle>
            <a:defPPr>
              <a:defRPr lang="en-US"/>
            </a:defPPr>
            <a:lvl1pPr algn="ctr">
              <a:defRPr sz="1000" i="1"/>
            </a:lvl1pPr>
          </a:lstStyle>
          <a:p>
            <a:pPr algn="l"/>
            <a:r>
              <a:rPr lang="en-US" dirty="0"/>
              <a:t>Notes:</a:t>
            </a:r>
          </a:p>
          <a:p>
            <a:pPr algn="l"/>
            <a:endParaRPr lang="en-US" dirty="0"/>
          </a:p>
          <a:p>
            <a:pPr algn="l"/>
            <a:r>
              <a:rPr lang="en-US" dirty="0"/>
              <a:t>1. POI: Place of incorporation</a:t>
            </a:r>
          </a:p>
          <a:p>
            <a:pPr algn="l"/>
            <a:r>
              <a:rPr lang="en-US" dirty="0"/>
              <a:t>2. PPB: Principal place of business </a:t>
            </a:r>
          </a:p>
          <a:p>
            <a:pPr algn="l"/>
            <a:r>
              <a:rPr lang="en-US" dirty="0"/>
              <a:t>3. </a:t>
            </a:r>
            <a:r>
              <a:rPr lang="en-US" sz="1000" i="1" dirty="0"/>
              <a:t>Economic and voting interests are 100 percent unless stated otherwise.</a:t>
            </a:r>
          </a:p>
        </p:txBody>
      </p:sp>
      <p:cxnSp>
        <p:nvCxnSpPr>
          <p:cNvPr id="31" name="Straight Arrow Connector 30">
            <a:extLst>
              <a:ext uri="{FF2B5EF4-FFF2-40B4-BE49-F238E27FC236}">
                <a16:creationId xmlns:a16="http://schemas.microsoft.com/office/drawing/2014/main" id="{3FF703ED-558B-76BB-18EB-C9C20263CC23}"/>
              </a:ext>
            </a:extLst>
          </p:cNvPr>
          <p:cNvCxnSpPr>
            <a:cxnSpLocks/>
          </p:cNvCxnSpPr>
          <p:nvPr/>
        </p:nvCxnSpPr>
        <p:spPr>
          <a:xfrm>
            <a:off x="4695855" y="4724057"/>
            <a:ext cx="765405" cy="377930"/>
          </a:xfrm>
          <a:prstGeom prst="straightConnector1">
            <a:avLst/>
          </a:prstGeom>
          <a:ln>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71100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6ACBDE-E258-CDF4-FA3A-D60B0EF716C2}"/>
            </a:ext>
          </a:extLst>
        </p:cNvPr>
        <p:cNvGrpSpPr/>
        <p:nvPr/>
      </p:nvGrpSpPr>
      <p:grpSpPr>
        <a:xfrm>
          <a:off x="0" y="0"/>
          <a:ext cx="0" cy="0"/>
          <a:chOff x="0" y="0"/>
          <a:chExt cx="0" cy="0"/>
        </a:xfrm>
      </p:grpSpPr>
      <p:cxnSp>
        <p:nvCxnSpPr>
          <p:cNvPr id="26" name="Straight Arrow Connector 25">
            <a:extLst>
              <a:ext uri="{FF2B5EF4-FFF2-40B4-BE49-F238E27FC236}">
                <a16:creationId xmlns:a16="http://schemas.microsoft.com/office/drawing/2014/main" id="{EBAA81E1-1F40-EFE7-18B1-2217D934DAD7}"/>
              </a:ext>
            </a:extLst>
          </p:cNvPr>
          <p:cNvCxnSpPr>
            <a:cxnSpLocks/>
          </p:cNvCxnSpPr>
          <p:nvPr/>
        </p:nvCxnSpPr>
        <p:spPr>
          <a:xfrm>
            <a:off x="6175544" y="2028936"/>
            <a:ext cx="0" cy="449252"/>
          </a:xfrm>
          <a:prstGeom prst="straightConnector1">
            <a:avLst/>
          </a:prstGeom>
          <a:ln>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9A104536-E81D-CACF-66BD-DFCF2DA8F979}"/>
              </a:ext>
            </a:extLst>
          </p:cNvPr>
          <p:cNvCxnSpPr>
            <a:cxnSpLocks/>
          </p:cNvCxnSpPr>
          <p:nvPr/>
        </p:nvCxnSpPr>
        <p:spPr>
          <a:xfrm>
            <a:off x="6160888" y="3950161"/>
            <a:ext cx="0" cy="449252"/>
          </a:xfrm>
          <a:prstGeom prst="straightConnector1">
            <a:avLst/>
          </a:prstGeom>
          <a:ln>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23" name="Connector: Elbow 22">
            <a:extLst>
              <a:ext uri="{FF2B5EF4-FFF2-40B4-BE49-F238E27FC236}">
                <a16:creationId xmlns:a16="http://schemas.microsoft.com/office/drawing/2014/main" id="{4DFE1A18-E172-B9FC-C962-7AA36C65A140}"/>
              </a:ext>
            </a:extLst>
          </p:cNvPr>
          <p:cNvCxnSpPr>
            <a:cxnSpLocks/>
          </p:cNvCxnSpPr>
          <p:nvPr/>
        </p:nvCxnSpPr>
        <p:spPr>
          <a:xfrm rot="5400000">
            <a:off x="8081379" y="870515"/>
            <a:ext cx="378922" cy="1456826"/>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120" name="Slide Number Placeholder 119">
            <a:extLst>
              <a:ext uri="{FF2B5EF4-FFF2-40B4-BE49-F238E27FC236}">
                <a16:creationId xmlns:a16="http://schemas.microsoft.com/office/drawing/2014/main" id="{ACEF963E-3A56-7F30-81E2-7B51690DA0BA}"/>
              </a:ext>
            </a:extLst>
          </p:cNvPr>
          <p:cNvSpPr>
            <a:spLocks noGrp="1"/>
          </p:cNvSpPr>
          <p:nvPr>
            <p:ph type="sldNum" sz="quarter" idx="12"/>
          </p:nvPr>
        </p:nvSpPr>
        <p:spPr>
          <a:xfrm>
            <a:off x="8572099" y="6394851"/>
            <a:ext cx="2743200" cy="365125"/>
          </a:xfrm>
        </p:spPr>
        <p:txBody>
          <a:bodyPr/>
          <a:lstStyle/>
          <a:p>
            <a:r>
              <a:rPr lang="en-US" dirty="0"/>
              <a:t>1</a:t>
            </a:r>
          </a:p>
        </p:txBody>
      </p:sp>
      <p:sp>
        <p:nvSpPr>
          <p:cNvPr id="212" name="TextBox 211">
            <a:extLst>
              <a:ext uri="{FF2B5EF4-FFF2-40B4-BE49-F238E27FC236}">
                <a16:creationId xmlns:a16="http://schemas.microsoft.com/office/drawing/2014/main" id="{A9079BF7-FB34-2964-FF9A-1F9B06E23D03}"/>
              </a:ext>
            </a:extLst>
          </p:cNvPr>
          <p:cNvSpPr txBox="1"/>
          <p:nvPr/>
        </p:nvSpPr>
        <p:spPr>
          <a:xfrm>
            <a:off x="168644" y="183525"/>
            <a:ext cx="5706708" cy="584775"/>
          </a:xfrm>
          <a:prstGeom prst="rect">
            <a:avLst/>
          </a:prstGeom>
          <a:noFill/>
          <a:ln w="28575">
            <a:noFill/>
            <a:prstDash val="lgDash"/>
          </a:ln>
        </p:spPr>
        <p:txBody>
          <a:bodyPr wrap="square" rtlCol="0">
            <a:spAutoFit/>
          </a:bodyPr>
          <a:lstStyle/>
          <a:p>
            <a:r>
              <a:rPr lang="en-US" sz="1600" b="1" dirty="0"/>
              <a:t>Example: Foreign Person and U.S. Business Post-Transaction Organizational Chart</a:t>
            </a:r>
          </a:p>
        </p:txBody>
      </p:sp>
      <p:sp>
        <p:nvSpPr>
          <p:cNvPr id="9" name="TextBox 8">
            <a:extLst>
              <a:ext uri="{FF2B5EF4-FFF2-40B4-BE49-F238E27FC236}">
                <a16:creationId xmlns:a16="http://schemas.microsoft.com/office/drawing/2014/main" id="{DD480E1D-686F-E964-2FA4-1A1D0CDB2013}"/>
              </a:ext>
            </a:extLst>
          </p:cNvPr>
          <p:cNvSpPr txBox="1"/>
          <p:nvPr/>
        </p:nvSpPr>
        <p:spPr>
          <a:xfrm>
            <a:off x="4859829" y="1551882"/>
            <a:ext cx="2669452" cy="477054"/>
          </a:xfrm>
          <a:prstGeom prst="rect">
            <a:avLst/>
          </a:prstGeom>
          <a:solidFill>
            <a:schemeClr val="bg2"/>
          </a:solidFill>
          <a:ln w="38100">
            <a:solidFill>
              <a:srgbClr val="002060"/>
            </a:solidFill>
          </a:ln>
        </p:spPr>
        <p:txBody>
          <a:bodyPr wrap="square" rtlCol="0">
            <a:spAutoFit/>
          </a:bodyPr>
          <a:lstStyle/>
          <a:p>
            <a:pPr algn="ctr"/>
            <a:r>
              <a:rPr lang="en-US" sz="1400" dirty="0"/>
              <a:t> Ultimate Parent</a:t>
            </a:r>
          </a:p>
          <a:p>
            <a:pPr algn="ctr"/>
            <a:r>
              <a:rPr lang="en-US" sz="1100" dirty="0"/>
              <a:t>(POI: XX; PPB: XX)</a:t>
            </a:r>
          </a:p>
        </p:txBody>
      </p:sp>
      <p:sp>
        <p:nvSpPr>
          <p:cNvPr id="114" name="TextBox 113">
            <a:extLst>
              <a:ext uri="{FF2B5EF4-FFF2-40B4-BE49-F238E27FC236}">
                <a16:creationId xmlns:a16="http://schemas.microsoft.com/office/drawing/2014/main" id="{819DEFEB-3AC8-9F20-E11E-CF0DAF26C997}"/>
              </a:ext>
            </a:extLst>
          </p:cNvPr>
          <p:cNvSpPr txBox="1"/>
          <p:nvPr/>
        </p:nvSpPr>
        <p:spPr>
          <a:xfrm>
            <a:off x="2085933" y="980945"/>
            <a:ext cx="2531803" cy="430887"/>
          </a:xfrm>
          <a:prstGeom prst="rect">
            <a:avLst/>
          </a:prstGeom>
          <a:solidFill>
            <a:schemeClr val="bg2"/>
          </a:solidFill>
          <a:ln w="38100">
            <a:solidFill>
              <a:srgbClr val="002060"/>
            </a:solidFill>
          </a:ln>
        </p:spPr>
        <p:txBody>
          <a:bodyPr wrap="square" rtlCol="0">
            <a:spAutoFit/>
          </a:bodyPr>
          <a:lstStyle/>
          <a:p>
            <a:pPr algn="ctr"/>
            <a:r>
              <a:rPr lang="en-US" sz="1100" dirty="0"/>
              <a:t>Entity A</a:t>
            </a:r>
          </a:p>
          <a:p>
            <a:pPr algn="ctr"/>
            <a:r>
              <a:rPr lang="en-US" sz="1000" dirty="0"/>
              <a:t>(POI: XX; PPB: XX)</a:t>
            </a:r>
          </a:p>
        </p:txBody>
      </p:sp>
      <p:cxnSp>
        <p:nvCxnSpPr>
          <p:cNvPr id="221" name="Connector: Elbow 220">
            <a:extLst>
              <a:ext uri="{FF2B5EF4-FFF2-40B4-BE49-F238E27FC236}">
                <a16:creationId xmlns:a16="http://schemas.microsoft.com/office/drawing/2014/main" id="{56C59B06-0A4B-E699-B6FC-96924FFFEC04}"/>
              </a:ext>
            </a:extLst>
          </p:cNvPr>
          <p:cNvCxnSpPr>
            <a:cxnSpLocks/>
          </p:cNvCxnSpPr>
          <p:nvPr/>
        </p:nvCxnSpPr>
        <p:spPr>
          <a:xfrm rot="16200000" flipH="1">
            <a:off x="3896144" y="872535"/>
            <a:ext cx="378922" cy="1456826"/>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E69A476F-8509-D663-4C50-70B319823371}"/>
              </a:ext>
            </a:extLst>
          </p:cNvPr>
          <p:cNvSpPr txBox="1"/>
          <p:nvPr/>
        </p:nvSpPr>
        <p:spPr>
          <a:xfrm>
            <a:off x="4864047" y="2498682"/>
            <a:ext cx="2669453" cy="477054"/>
          </a:xfrm>
          <a:prstGeom prst="rect">
            <a:avLst/>
          </a:prstGeom>
          <a:solidFill>
            <a:schemeClr val="bg2"/>
          </a:solidFill>
          <a:ln w="38100">
            <a:solidFill>
              <a:srgbClr val="002060"/>
            </a:solidFill>
          </a:ln>
        </p:spPr>
        <p:txBody>
          <a:bodyPr wrap="square" rtlCol="0">
            <a:spAutoFit/>
          </a:bodyPr>
          <a:lstStyle/>
          <a:p>
            <a:pPr algn="ctr"/>
            <a:r>
              <a:rPr lang="en-US" sz="1400" dirty="0"/>
              <a:t>Intermediate Parent</a:t>
            </a:r>
          </a:p>
          <a:p>
            <a:pPr algn="ctr"/>
            <a:r>
              <a:rPr lang="en-US" sz="1100" dirty="0"/>
              <a:t>(POI: XX; PPB: XX)</a:t>
            </a:r>
          </a:p>
        </p:txBody>
      </p:sp>
      <p:sp>
        <p:nvSpPr>
          <p:cNvPr id="10" name="TextBox 9">
            <a:extLst>
              <a:ext uri="{FF2B5EF4-FFF2-40B4-BE49-F238E27FC236}">
                <a16:creationId xmlns:a16="http://schemas.microsoft.com/office/drawing/2014/main" id="{DFE60375-E529-2214-45B7-849EA8D65FC7}"/>
              </a:ext>
            </a:extLst>
          </p:cNvPr>
          <p:cNvSpPr txBox="1"/>
          <p:nvPr/>
        </p:nvSpPr>
        <p:spPr>
          <a:xfrm>
            <a:off x="4859828" y="3473107"/>
            <a:ext cx="2669453" cy="477054"/>
          </a:xfrm>
          <a:prstGeom prst="rect">
            <a:avLst/>
          </a:prstGeom>
          <a:solidFill>
            <a:schemeClr val="bg2"/>
          </a:solidFill>
          <a:ln w="38100">
            <a:solidFill>
              <a:srgbClr val="002060"/>
            </a:solidFill>
          </a:ln>
        </p:spPr>
        <p:txBody>
          <a:bodyPr wrap="square" rtlCol="0">
            <a:spAutoFit/>
          </a:bodyPr>
          <a:lstStyle/>
          <a:p>
            <a:pPr algn="ctr"/>
            <a:r>
              <a:rPr lang="en-US" sz="1400" dirty="0"/>
              <a:t>Direct Acquirer</a:t>
            </a:r>
          </a:p>
          <a:p>
            <a:pPr algn="ctr"/>
            <a:r>
              <a:rPr lang="en-US" sz="1100" dirty="0"/>
              <a:t>(POI: XX; PPB: XX)</a:t>
            </a:r>
          </a:p>
        </p:txBody>
      </p:sp>
      <p:cxnSp>
        <p:nvCxnSpPr>
          <p:cNvPr id="3" name="Straight Arrow Connector 2">
            <a:extLst>
              <a:ext uri="{FF2B5EF4-FFF2-40B4-BE49-F238E27FC236}">
                <a16:creationId xmlns:a16="http://schemas.microsoft.com/office/drawing/2014/main" id="{F72BB8A9-3212-8263-B9B5-9EA8914A017E}"/>
              </a:ext>
            </a:extLst>
          </p:cNvPr>
          <p:cNvCxnSpPr>
            <a:cxnSpLocks/>
          </p:cNvCxnSpPr>
          <p:nvPr/>
        </p:nvCxnSpPr>
        <p:spPr>
          <a:xfrm flipH="1">
            <a:off x="2813685" y="5830881"/>
            <a:ext cx="1374511" cy="347612"/>
          </a:xfrm>
          <a:prstGeom prst="straightConnector1">
            <a:avLst/>
          </a:prstGeom>
          <a:ln>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28F135AB-BF2C-EF9D-59EA-37088D59D05C}"/>
              </a:ext>
            </a:extLst>
          </p:cNvPr>
          <p:cNvSpPr txBox="1"/>
          <p:nvPr/>
        </p:nvSpPr>
        <p:spPr>
          <a:xfrm>
            <a:off x="2909604" y="5353827"/>
            <a:ext cx="2669454" cy="477054"/>
          </a:xfrm>
          <a:prstGeom prst="rect">
            <a:avLst/>
          </a:prstGeom>
          <a:solidFill>
            <a:schemeClr val="bg1"/>
          </a:solidFill>
          <a:ln w="19050">
            <a:solidFill>
              <a:schemeClr val="accent2">
                <a:lumMod val="50000"/>
              </a:schemeClr>
            </a:solidFill>
          </a:ln>
        </p:spPr>
        <p:txBody>
          <a:bodyPr wrap="square" rtlCol="0">
            <a:spAutoFit/>
          </a:bodyPr>
          <a:lstStyle/>
          <a:p>
            <a:pPr algn="ctr"/>
            <a:r>
              <a:rPr lang="en-US" sz="1400" dirty="0"/>
              <a:t> Subsidiary A</a:t>
            </a:r>
          </a:p>
          <a:p>
            <a:pPr algn="ctr"/>
            <a:r>
              <a:rPr lang="en-US" sz="1100" dirty="0"/>
              <a:t>(POI: XX; PPB: XX) </a:t>
            </a:r>
          </a:p>
        </p:txBody>
      </p:sp>
      <p:sp>
        <p:nvSpPr>
          <p:cNvPr id="7" name="TextBox 6">
            <a:extLst>
              <a:ext uri="{FF2B5EF4-FFF2-40B4-BE49-F238E27FC236}">
                <a16:creationId xmlns:a16="http://schemas.microsoft.com/office/drawing/2014/main" id="{569812DA-DEDE-2477-3A2A-68BF1F13746E}"/>
              </a:ext>
            </a:extLst>
          </p:cNvPr>
          <p:cNvSpPr txBox="1"/>
          <p:nvPr/>
        </p:nvSpPr>
        <p:spPr>
          <a:xfrm>
            <a:off x="4859827" y="4427215"/>
            <a:ext cx="2669454" cy="477054"/>
          </a:xfrm>
          <a:prstGeom prst="rect">
            <a:avLst/>
          </a:prstGeom>
          <a:solidFill>
            <a:schemeClr val="bg1"/>
          </a:solidFill>
          <a:ln w="38100">
            <a:solidFill>
              <a:schemeClr val="accent2">
                <a:lumMod val="50000"/>
              </a:schemeClr>
            </a:solidFill>
          </a:ln>
        </p:spPr>
        <p:txBody>
          <a:bodyPr wrap="square" rtlCol="0">
            <a:spAutoFit/>
          </a:bodyPr>
          <a:lstStyle/>
          <a:p>
            <a:pPr algn="ctr"/>
            <a:r>
              <a:rPr lang="en-US" sz="1400" dirty="0"/>
              <a:t>U.S. Business</a:t>
            </a:r>
          </a:p>
          <a:p>
            <a:pPr algn="ctr"/>
            <a:r>
              <a:rPr lang="en-US" sz="1100" dirty="0"/>
              <a:t>(POI: XX; PPB: XX) </a:t>
            </a:r>
          </a:p>
        </p:txBody>
      </p:sp>
      <p:sp>
        <p:nvSpPr>
          <p:cNvPr id="8" name="TextBox 7">
            <a:extLst>
              <a:ext uri="{FF2B5EF4-FFF2-40B4-BE49-F238E27FC236}">
                <a16:creationId xmlns:a16="http://schemas.microsoft.com/office/drawing/2014/main" id="{BB59C6EE-EF68-8551-B16E-F9892D438A28}"/>
              </a:ext>
            </a:extLst>
          </p:cNvPr>
          <p:cNvSpPr txBox="1"/>
          <p:nvPr/>
        </p:nvSpPr>
        <p:spPr>
          <a:xfrm>
            <a:off x="6890344" y="5372742"/>
            <a:ext cx="2669454" cy="477054"/>
          </a:xfrm>
          <a:prstGeom prst="rect">
            <a:avLst/>
          </a:prstGeom>
          <a:solidFill>
            <a:schemeClr val="bg1"/>
          </a:solidFill>
          <a:ln w="19050">
            <a:solidFill>
              <a:schemeClr val="accent2">
                <a:lumMod val="50000"/>
              </a:schemeClr>
            </a:solidFill>
          </a:ln>
        </p:spPr>
        <p:txBody>
          <a:bodyPr wrap="square" rtlCol="0">
            <a:spAutoFit/>
          </a:bodyPr>
          <a:lstStyle/>
          <a:p>
            <a:pPr algn="ctr"/>
            <a:r>
              <a:rPr lang="en-US" sz="1400" dirty="0"/>
              <a:t> Subsidiary B</a:t>
            </a:r>
          </a:p>
          <a:p>
            <a:pPr algn="ctr"/>
            <a:r>
              <a:rPr lang="en-US" sz="1100" dirty="0"/>
              <a:t>(POI: XX; PPB: XX) </a:t>
            </a:r>
          </a:p>
        </p:txBody>
      </p:sp>
      <p:sp>
        <p:nvSpPr>
          <p:cNvPr id="11" name="TextBox 10">
            <a:extLst>
              <a:ext uri="{FF2B5EF4-FFF2-40B4-BE49-F238E27FC236}">
                <a16:creationId xmlns:a16="http://schemas.microsoft.com/office/drawing/2014/main" id="{F3DF6D1A-6680-CC93-75D4-11300911FC7F}"/>
              </a:ext>
            </a:extLst>
          </p:cNvPr>
          <p:cNvSpPr txBox="1"/>
          <p:nvPr/>
        </p:nvSpPr>
        <p:spPr>
          <a:xfrm>
            <a:off x="4643471" y="6208811"/>
            <a:ext cx="1744724" cy="400110"/>
          </a:xfrm>
          <a:prstGeom prst="rect">
            <a:avLst/>
          </a:prstGeom>
          <a:solidFill>
            <a:schemeClr val="bg1"/>
          </a:solidFill>
          <a:ln w="3175">
            <a:solidFill>
              <a:schemeClr val="accent2">
                <a:lumMod val="50000"/>
              </a:schemeClr>
            </a:solidFill>
          </a:ln>
        </p:spPr>
        <p:txBody>
          <a:bodyPr wrap="square" rtlCol="0">
            <a:spAutoFit/>
          </a:bodyPr>
          <a:lstStyle/>
          <a:p>
            <a:pPr algn="ctr"/>
            <a:r>
              <a:rPr lang="en-US" sz="1000" dirty="0"/>
              <a:t> Subsidiary D</a:t>
            </a:r>
          </a:p>
          <a:p>
            <a:pPr algn="ctr"/>
            <a:r>
              <a:rPr lang="en-US" sz="1000" dirty="0"/>
              <a:t>(POI: XX; PPB: XX) </a:t>
            </a:r>
          </a:p>
        </p:txBody>
      </p:sp>
      <p:sp>
        <p:nvSpPr>
          <p:cNvPr id="17" name="TextBox 16">
            <a:extLst>
              <a:ext uri="{FF2B5EF4-FFF2-40B4-BE49-F238E27FC236}">
                <a16:creationId xmlns:a16="http://schemas.microsoft.com/office/drawing/2014/main" id="{396A47B5-51FE-33FA-CA68-99FAE5B84404}"/>
              </a:ext>
            </a:extLst>
          </p:cNvPr>
          <p:cNvSpPr txBox="1"/>
          <p:nvPr/>
        </p:nvSpPr>
        <p:spPr>
          <a:xfrm>
            <a:off x="1941322" y="6208811"/>
            <a:ext cx="1744725" cy="400110"/>
          </a:xfrm>
          <a:prstGeom prst="rect">
            <a:avLst/>
          </a:prstGeom>
          <a:solidFill>
            <a:schemeClr val="bg1"/>
          </a:solidFill>
          <a:ln w="3175">
            <a:solidFill>
              <a:schemeClr val="accent2">
                <a:lumMod val="50000"/>
              </a:schemeClr>
            </a:solidFill>
          </a:ln>
        </p:spPr>
        <p:txBody>
          <a:bodyPr wrap="square" rtlCol="0">
            <a:spAutoFit/>
          </a:bodyPr>
          <a:lstStyle/>
          <a:p>
            <a:pPr algn="ctr"/>
            <a:r>
              <a:rPr lang="en-US" sz="1000" dirty="0"/>
              <a:t> Subsidiary C</a:t>
            </a:r>
          </a:p>
          <a:p>
            <a:pPr algn="ctr"/>
            <a:r>
              <a:rPr lang="en-US" sz="1000" dirty="0"/>
              <a:t>(POI: XX; PPB: XX) </a:t>
            </a:r>
          </a:p>
        </p:txBody>
      </p:sp>
      <p:cxnSp>
        <p:nvCxnSpPr>
          <p:cNvPr id="18" name="Straight Arrow Connector 17">
            <a:extLst>
              <a:ext uri="{FF2B5EF4-FFF2-40B4-BE49-F238E27FC236}">
                <a16:creationId xmlns:a16="http://schemas.microsoft.com/office/drawing/2014/main" id="{1D358FA5-893E-6EE8-5E41-B40B3D61B194}"/>
              </a:ext>
            </a:extLst>
          </p:cNvPr>
          <p:cNvCxnSpPr>
            <a:cxnSpLocks/>
          </p:cNvCxnSpPr>
          <p:nvPr/>
        </p:nvCxnSpPr>
        <p:spPr>
          <a:xfrm flipH="1">
            <a:off x="4184923" y="4924763"/>
            <a:ext cx="1975965" cy="381355"/>
          </a:xfrm>
          <a:prstGeom prst="straightConnector1">
            <a:avLst/>
          </a:prstGeom>
          <a:ln>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C1D113D6-D7EE-91D2-6D03-C1CEAD680A6B}"/>
              </a:ext>
            </a:extLst>
          </p:cNvPr>
          <p:cNvSpPr txBox="1"/>
          <p:nvPr/>
        </p:nvSpPr>
        <p:spPr>
          <a:xfrm>
            <a:off x="168644" y="2715724"/>
            <a:ext cx="3328245" cy="1015663"/>
          </a:xfrm>
          <a:prstGeom prst="rect">
            <a:avLst/>
          </a:prstGeom>
          <a:noFill/>
          <a:ln w="12700">
            <a:solidFill>
              <a:schemeClr val="accent2">
                <a:lumMod val="50000"/>
              </a:schemeClr>
            </a:solidFill>
            <a:prstDash val="lgDash"/>
          </a:ln>
        </p:spPr>
        <p:txBody>
          <a:bodyPr wrap="square" rtlCol="0">
            <a:spAutoFit/>
          </a:bodyPr>
          <a:lstStyle>
            <a:defPPr>
              <a:defRPr lang="en-US"/>
            </a:defPPr>
            <a:lvl1pPr algn="ctr">
              <a:defRPr sz="1000" i="1"/>
            </a:lvl1pPr>
          </a:lstStyle>
          <a:p>
            <a:pPr algn="l"/>
            <a:r>
              <a:rPr lang="en-US" dirty="0"/>
              <a:t>Notes:</a:t>
            </a:r>
          </a:p>
          <a:p>
            <a:pPr algn="l"/>
            <a:endParaRPr lang="en-US" dirty="0"/>
          </a:p>
          <a:p>
            <a:pPr algn="l"/>
            <a:r>
              <a:rPr lang="en-US" dirty="0"/>
              <a:t>1. POI: Place of incorporation</a:t>
            </a:r>
          </a:p>
          <a:p>
            <a:pPr algn="l"/>
            <a:r>
              <a:rPr lang="en-US" dirty="0"/>
              <a:t>2. PPB: Principal place of business </a:t>
            </a:r>
          </a:p>
          <a:p>
            <a:pPr algn="l"/>
            <a:r>
              <a:rPr lang="en-US" dirty="0"/>
              <a:t>3.</a:t>
            </a:r>
            <a:r>
              <a:rPr lang="en-US" sz="1000" i="1" dirty="0"/>
              <a:t> Economic and voting interests are 100 percent unless stated otherwise.</a:t>
            </a:r>
          </a:p>
        </p:txBody>
      </p:sp>
      <p:cxnSp>
        <p:nvCxnSpPr>
          <p:cNvPr id="27" name="Straight Arrow Connector 26">
            <a:extLst>
              <a:ext uri="{FF2B5EF4-FFF2-40B4-BE49-F238E27FC236}">
                <a16:creationId xmlns:a16="http://schemas.microsoft.com/office/drawing/2014/main" id="{8CA92946-DAB5-C366-9D1C-916E70456ED2}"/>
              </a:ext>
            </a:extLst>
          </p:cNvPr>
          <p:cNvCxnSpPr>
            <a:cxnSpLocks/>
          </p:cNvCxnSpPr>
          <p:nvPr/>
        </p:nvCxnSpPr>
        <p:spPr>
          <a:xfrm>
            <a:off x="6164075" y="1075790"/>
            <a:ext cx="0" cy="449252"/>
          </a:xfrm>
          <a:prstGeom prst="straightConnector1">
            <a:avLst/>
          </a:prstGeom>
          <a:ln>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F021F7CB-E516-0833-EF87-FADF3F56FB45}"/>
              </a:ext>
            </a:extLst>
          </p:cNvPr>
          <p:cNvSpPr txBox="1"/>
          <p:nvPr/>
        </p:nvSpPr>
        <p:spPr>
          <a:xfrm>
            <a:off x="7733351" y="1014567"/>
            <a:ext cx="2531803" cy="430887"/>
          </a:xfrm>
          <a:prstGeom prst="rect">
            <a:avLst/>
          </a:prstGeom>
          <a:solidFill>
            <a:schemeClr val="bg2"/>
          </a:solidFill>
          <a:ln w="38100">
            <a:solidFill>
              <a:srgbClr val="002060"/>
            </a:solidFill>
          </a:ln>
        </p:spPr>
        <p:txBody>
          <a:bodyPr wrap="square" rtlCol="0">
            <a:spAutoFit/>
          </a:bodyPr>
          <a:lstStyle/>
          <a:p>
            <a:pPr algn="ctr"/>
            <a:r>
              <a:rPr lang="en-US" sz="1100" dirty="0"/>
              <a:t>Individual A</a:t>
            </a:r>
          </a:p>
          <a:p>
            <a:pPr algn="ctr"/>
            <a:r>
              <a:rPr lang="en-US" sz="1100" dirty="0"/>
              <a:t>(Countries of Citizenship: XX; XX)</a:t>
            </a:r>
          </a:p>
        </p:txBody>
      </p:sp>
      <p:sp>
        <p:nvSpPr>
          <p:cNvPr id="31" name="TextBox 30">
            <a:extLst>
              <a:ext uri="{FF2B5EF4-FFF2-40B4-BE49-F238E27FC236}">
                <a16:creationId xmlns:a16="http://schemas.microsoft.com/office/drawing/2014/main" id="{E1360762-4E49-9125-94A8-1742BE14BB45}"/>
              </a:ext>
            </a:extLst>
          </p:cNvPr>
          <p:cNvSpPr txBox="1"/>
          <p:nvPr/>
        </p:nvSpPr>
        <p:spPr>
          <a:xfrm>
            <a:off x="4909642" y="635293"/>
            <a:ext cx="2531803" cy="430887"/>
          </a:xfrm>
          <a:prstGeom prst="rect">
            <a:avLst/>
          </a:prstGeom>
          <a:solidFill>
            <a:schemeClr val="bg2"/>
          </a:solidFill>
          <a:ln w="38100">
            <a:solidFill>
              <a:srgbClr val="002060"/>
            </a:solidFill>
          </a:ln>
        </p:spPr>
        <p:txBody>
          <a:bodyPr wrap="square" rtlCol="0">
            <a:spAutoFit/>
          </a:bodyPr>
          <a:lstStyle/>
          <a:p>
            <a:pPr algn="ctr"/>
            <a:r>
              <a:rPr lang="en-US" sz="1100" dirty="0"/>
              <a:t>Other Shareholders (each with &lt;5% interest)</a:t>
            </a:r>
          </a:p>
        </p:txBody>
      </p:sp>
      <p:cxnSp>
        <p:nvCxnSpPr>
          <p:cNvPr id="33" name="Straight Arrow Connector 32">
            <a:extLst>
              <a:ext uri="{FF2B5EF4-FFF2-40B4-BE49-F238E27FC236}">
                <a16:creationId xmlns:a16="http://schemas.microsoft.com/office/drawing/2014/main" id="{E3A7A233-8571-0089-6D9E-AF105E9FB0D7}"/>
              </a:ext>
            </a:extLst>
          </p:cNvPr>
          <p:cNvCxnSpPr>
            <a:cxnSpLocks/>
          </p:cNvCxnSpPr>
          <p:nvPr/>
        </p:nvCxnSpPr>
        <p:spPr>
          <a:xfrm>
            <a:off x="6160888" y="2979748"/>
            <a:ext cx="0" cy="449252"/>
          </a:xfrm>
          <a:prstGeom prst="straightConnector1">
            <a:avLst/>
          </a:prstGeom>
          <a:ln>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3BB84B1F-A22E-2027-8740-EDEF6AF64375}"/>
              </a:ext>
            </a:extLst>
          </p:cNvPr>
          <p:cNvCxnSpPr>
            <a:cxnSpLocks/>
          </p:cNvCxnSpPr>
          <p:nvPr/>
        </p:nvCxnSpPr>
        <p:spPr>
          <a:xfrm>
            <a:off x="6160888" y="4924763"/>
            <a:ext cx="1916557" cy="399555"/>
          </a:xfrm>
          <a:prstGeom prst="straightConnector1">
            <a:avLst/>
          </a:prstGeom>
          <a:ln>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370885B0-F49E-618A-AED0-825E0C9D1999}"/>
              </a:ext>
            </a:extLst>
          </p:cNvPr>
          <p:cNvCxnSpPr>
            <a:cxnSpLocks/>
          </p:cNvCxnSpPr>
          <p:nvPr/>
        </p:nvCxnSpPr>
        <p:spPr>
          <a:xfrm>
            <a:off x="4172571" y="5830881"/>
            <a:ext cx="1374511" cy="347612"/>
          </a:xfrm>
          <a:prstGeom prst="straightConnector1">
            <a:avLst/>
          </a:prstGeom>
          <a:ln>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805183D3-70E8-2555-59EB-ACD88DDC5DAC}"/>
              </a:ext>
            </a:extLst>
          </p:cNvPr>
          <p:cNvSpPr txBox="1"/>
          <p:nvPr/>
        </p:nvSpPr>
        <p:spPr>
          <a:xfrm>
            <a:off x="2066293" y="1490327"/>
            <a:ext cx="1284326" cy="369332"/>
          </a:xfrm>
          <a:prstGeom prst="rect">
            <a:avLst/>
          </a:prstGeom>
          <a:noFill/>
        </p:spPr>
        <p:txBody>
          <a:bodyPr wrap="none" rtlCol="0">
            <a:spAutoFit/>
          </a:bodyPr>
          <a:lstStyle/>
          <a:p>
            <a:r>
              <a:rPr lang="en-US" sz="900" dirty="0"/>
              <a:t>Economic interest: 30%</a:t>
            </a:r>
          </a:p>
          <a:p>
            <a:r>
              <a:rPr lang="en-US" sz="900" dirty="0"/>
              <a:t>Voting interest: 60%</a:t>
            </a:r>
          </a:p>
        </p:txBody>
      </p:sp>
      <p:sp>
        <p:nvSpPr>
          <p:cNvPr id="4" name="TextBox 3">
            <a:extLst>
              <a:ext uri="{FF2B5EF4-FFF2-40B4-BE49-F238E27FC236}">
                <a16:creationId xmlns:a16="http://schemas.microsoft.com/office/drawing/2014/main" id="{D09A16F5-D120-5E86-B3AC-2D58C1742905}"/>
              </a:ext>
            </a:extLst>
          </p:cNvPr>
          <p:cNvSpPr txBox="1"/>
          <p:nvPr/>
        </p:nvSpPr>
        <p:spPr>
          <a:xfrm>
            <a:off x="6160888" y="1100693"/>
            <a:ext cx="1690164" cy="369332"/>
          </a:xfrm>
          <a:prstGeom prst="rect">
            <a:avLst/>
          </a:prstGeom>
          <a:noFill/>
        </p:spPr>
        <p:txBody>
          <a:bodyPr wrap="square" rtlCol="0">
            <a:spAutoFit/>
          </a:bodyPr>
          <a:lstStyle/>
          <a:p>
            <a:r>
              <a:rPr lang="en-US" sz="900" dirty="0"/>
              <a:t>Economic interest: 40%</a:t>
            </a:r>
          </a:p>
          <a:p>
            <a:r>
              <a:rPr lang="en-US" sz="900" dirty="0"/>
              <a:t>Voting interest: 20%</a:t>
            </a:r>
          </a:p>
        </p:txBody>
      </p:sp>
      <p:sp>
        <p:nvSpPr>
          <p:cNvPr id="5" name="TextBox 4">
            <a:extLst>
              <a:ext uri="{FF2B5EF4-FFF2-40B4-BE49-F238E27FC236}">
                <a16:creationId xmlns:a16="http://schemas.microsoft.com/office/drawing/2014/main" id="{A2D95F93-1FF8-EF4C-C2C8-32B87774A34A}"/>
              </a:ext>
            </a:extLst>
          </p:cNvPr>
          <p:cNvSpPr txBox="1"/>
          <p:nvPr/>
        </p:nvSpPr>
        <p:spPr>
          <a:xfrm>
            <a:off x="8999252" y="1478489"/>
            <a:ext cx="1623096" cy="369332"/>
          </a:xfrm>
          <a:prstGeom prst="rect">
            <a:avLst/>
          </a:prstGeom>
          <a:noFill/>
        </p:spPr>
        <p:txBody>
          <a:bodyPr wrap="square" rtlCol="0">
            <a:spAutoFit/>
          </a:bodyPr>
          <a:lstStyle/>
          <a:p>
            <a:r>
              <a:rPr lang="en-US" sz="900" dirty="0"/>
              <a:t>Economic interest: 30%</a:t>
            </a:r>
          </a:p>
          <a:p>
            <a:r>
              <a:rPr lang="en-US" sz="900" dirty="0"/>
              <a:t>Voting interest: 20%</a:t>
            </a:r>
          </a:p>
        </p:txBody>
      </p:sp>
    </p:spTree>
    <p:extLst>
      <p:ext uri="{BB962C8B-B14F-4D97-AF65-F5344CB8AC3E}">
        <p14:creationId xmlns:p14="http://schemas.microsoft.com/office/powerpoint/2010/main" val="7280975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1717</TotalTime>
  <Words>585</Words>
  <Application>Microsoft Office PowerPoint</Application>
  <PresentationFormat>Widescreen</PresentationFormat>
  <Paragraphs>84</Paragraphs>
  <Slides>4</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CFIUS Visual Examples for Formatting Organizational Charts Consistent with Best Practices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Yasmeen Wanees</dc:creator>
  <cp:lastModifiedBy>Wanees, Yasmeen</cp:lastModifiedBy>
  <cp:revision>135</cp:revision>
  <cp:lastPrinted>2023-10-06T14:52:29Z</cp:lastPrinted>
  <dcterms:created xsi:type="dcterms:W3CDTF">2023-10-05T13:03:59Z</dcterms:created>
  <dcterms:modified xsi:type="dcterms:W3CDTF">2026-02-23T18:33:22Z</dcterms:modified>
</cp:coreProperties>
</file>